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Eastman Grotesque" charset="1" panose="00000500000000000000"/>
      <p:regular r:id="rId14"/>
    </p:embeddedFont>
    <p:embeddedFont>
      <p:font typeface="Eastman Grotesque Bold" charset="1" panose="00000800000000000000"/>
      <p:regular r:id="rId15"/>
    </p:embeddedFont>
    <p:embeddedFont>
      <p:font typeface="Eastman Grotesque Italics" charset="1" panose="00000500000000000000"/>
      <p:regular r:id="rId16"/>
    </p:embeddedFont>
    <p:embeddedFont>
      <p:font typeface="Eastman Grotesque Bold Italics" charset="1" panose="000008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5.png" Type="http://schemas.openxmlformats.org/officeDocument/2006/relationships/image"/><Relationship Id="rId4" Target="../media/image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2204" y="-2845196"/>
            <a:ext cx="19110204" cy="13516126"/>
          </a:xfrm>
          <a:custGeom>
            <a:avLst/>
            <a:gdLst/>
            <a:ahLst/>
            <a:cxnLst/>
            <a:rect r="r" b="b" t="t" l="l"/>
            <a:pathLst>
              <a:path h="13516126" w="19110204">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87199" y="-3350774"/>
            <a:ext cx="10579544" cy="9391465"/>
          </a:xfrm>
          <a:custGeom>
            <a:avLst/>
            <a:gdLst/>
            <a:ahLst/>
            <a:cxnLst/>
            <a:rect r="r" b="b" t="t" l="l"/>
            <a:pathLst>
              <a:path h="9391465" w="10579544">
                <a:moveTo>
                  <a:pt x="0" y="0"/>
                </a:moveTo>
                <a:lnTo>
                  <a:pt x="10579544" y="0"/>
                </a:lnTo>
                <a:lnTo>
                  <a:pt x="10579544" y="9391465"/>
                </a:lnTo>
                <a:lnTo>
                  <a:pt x="0" y="9391465"/>
                </a:lnTo>
                <a:lnTo>
                  <a:pt x="0" y="0"/>
                </a:lnTo>
                <a:close/>
              </a:path>
            </a:pathLst>
          </a:custGeom>
          <a:blipFill>
            <a:blip r:embed="rId4">
              <a:alphaModFix amt="80000"/>
            </a:blip>
            <a:stretch>
              <a:fillRect l="0" t="0" r="-81688" b="-36363"/>
            </a:stretch>
          </a:blipFill>
        </p:spPr>
      </p:sp>
      <p:sp>
        <p:nvSpPr>
          <p:cNvPr name="Freeform 4" id="4"/>
          <p:cNvSpPr/>
          <p:nvPr/>
        </p:nvSpPr>
        <p:spPr>
          <a:xfrm flipH="false" flipV="false" rot="-5400000">
            <a:off x="8882681" y="881681"/>
            <a:ext cx="6771830" cy="12038809"/>
          </a:xfrm>
          <a:custGeom>
            <a:avLst/>
            <a:gdLst/>
            <a:ahLst/>
            <a:cxnLst/>
            <a:rect r="r" b="b" t="t" l="l"/>
            <a:pathLst>
              <a:path h="12038809" w="6771830">
                <a:moveTo>
                  <a:pt x="0" y="0"/>
                </a:moveTo>
                <a:lnTo>
                  <a:pt x="6771830" y="0"/>
                </a:lnTo>
                <a:lnTo>
                  <a:pt x="6771830" y="12038808"/>
                </a:lnTo>
                <a:lnTo>
                  <a:pt x="0" y="12038808"/>
                </a:lnTo>
                <a:lnTo>
                  <a:pt x="0" y="0"/>
                </a:lnTo>
                <a:close/>
              </a:path>
            </a:pathLst>
          </a:custGeom>
          <a:blipFill>
            <a:blip r:embed="rId5">
              <a:alphaModFix amt="54000"/>
            </a:blip>
            <a:stretch>
              <a:fillRect l="-48888" t="0" r="-28888" b="0"/>
            </a:stretch>
          </a:blipFill>
        </p:spPr>
      </p:sp>
      <p:sp>
        <p:nvSpPr>
          <p:cNvPr name="TextBox 5" id="5"/>
          <p:cNvSpPr txBox="true"/>
          <p:nvPr/>
        </p:nvSpPr>
        <p:spPr>
          <a:xfrm rot="0">
            <a:off x="1739937" y="4160517"/>
            <a:ext cx="14808125" cy="1880174"/>
          </a:xfrm>
          <a:prstGeom prst="rect">
            <a:avLst/>
          </a:prstGeom>
        </p:spPr>
        <p:txBody>
          <a:bodyPr anchor="t" rtlCol="false" tIns="0" lIns="0" bIns="0" rIns="0">
            <a:spAutoFit/>
          </a:bodyPr>
          <a:lstStyle/>
          <a:p>
            <a:pPr algn="ctr" marL="0" indent="0" lvl="0">
              <a:lnSpc>
                <a:spcPts val="14110"/>
              </a:lnSpc>
              <a:spcBef>
                <a:spcPct val="0"/>
              </a:spcBef>
            </a:pPr>
            <a:r>
              <a:rPr lang="en-US" sz="13971">
                <a:solidFill>
                  <a:srgbClr val="FFFFFF"/>
                </a:solidFill>
                <a:latin typeface="Poppins Medium Heavy"/>
              </a:rPr>
              <a:t>SAFETY AND WE</a:t>
            </a:r>
          </a:p>
        </p:txBody>
      </p:sp>
      <p:sp>
        <p:nvSpPr>
          <p:cNvPr name="Freeform 6" id="6"/>
          <p:cNvSpPr/>
          <p:nvPr/>
        </p:nvSpPr>
        <p:spPr>
          <a:xfrm flipH="false" flipV="false" rot="0">
            <a:off x="10498233" y="5004133"/>
            <a:ext cx="8329423" cy="6769440"/>
          </a:xfrm>
          <a:custGeom>
            <a:avLst/>
            <a:gdLst/>
            <a:ahLst/>
            <a:cxnLst/>
            <a:rect r="r" b="b" t="t" l="l"/>
            <a:pathLst>
              <a:path h="6769440" w="8329423">
                <a:moveTo>
                  <a:pt x="0" y="0"/>
                </a:moveTo>
                <a:lnTo>
                  <a:pt x="8329423" y="0"/>
                </a:lnTo>
                <a:lnTo>
                  <a:pt x="8329423" y="6769440"/>
                </a:lnTo>
                <a:lnTo>
                  <a:pt x="0" y="6769440"/>
                </a:lnTo>
                <a:lnTo>
                  <a:pt x="0" y="0"/>
                </a:lnTo>
                <a:close/>
              </a:path>
            </a:pathLst>
          </a:custGeom>
          <a:blipFill>
            <a:blip r:embed="rId6"/>
            <a:stretch>
              <a:fillRect l="-111332" t="-80662" r="-9045" b="0"/>
            </a:stretch>
          </a:blipFill>
        </p:spPr>
      </p:sp>
      <p:sp>
        <p:nvSpPr>
          <p:cNvPr name="TextBox 7" id="7"/>
          <p:cNvSpPr txBox="true"/>
          <p:nvPr/>
        </p:nvSpPr>
        <p:spPr>
          <a:xfrm rot="0">
            <a:off x="3159948" y="6421758"/>
            <a:ext cx="12121812" cy="1668005"/>
          </a:xfrm>
          <a:prstGeom prst="rect">
            <a:avLst/>
          </a:prstGeom>
        </p:spPr>
        <p:txBody>
          <a:bodyPr anchor="t" rtlCol="false" tIns="0" lIns="0" bIns="0" rIns="0">
            <a:spAutoFit/>
          </a:bodyPr>
          <a:lstStyle/>
          <a:p>
            <a:pPr algn="ctr">
              <a:lnSpc>
                <a:spcPts val="3236"/>
              </a:lnSpc>
            </a:pPr>
            <a:r>
              <a:rPr lang="en-US" sz="3204" spc="1345">
                <a:solidFill>
                  <a:srgbClr val="10B5BF"/>
                </a:solidFill>
                <a:latin typeface="Poppins Medium Heavy"/>
              </a:rPr>
              <a:t>IOT-BASED WEARABLE DEVICES FOR THE SAFETY AND SECURITY OF WOMEN AND GIRL CHILDREN</a:t>
            </a:r>
          </a:p>
          <a:p>
            <a:pPr algn="ctr">
              <a:lnSpc>
                <a:spcPts val="3236"/>
              </a:lnSpc>
            </a:pPr>
          </a:p>
        </p:txBody>
      </p:sp>
      <p:sp>
        <p:nvSpPr>
          <p:cNvPr name="TextBox 8" id="8"/>
          <p:cNvSpPr txBox="true"/>
          <p:nvPr/>
        </p:nvSpPr>
        <p:spPr>
          <a:xfrm rot="0">
            <a:off x="6348494" y="8732181"/>
            <a:ext cx="5591013" cy="474812"/>
          </a:xfrm>
          <a:prstGeom prst="rect">
            <a:avLst/>
          </a:prstGeom>
        </p:spPr>
        <p:txBody>
          <a:bodyPr anchor="t" rtlCol="false" tIns="0" lIns="0" bIns="0" rIns="0">
            <a:spAutoFit/>
          </a:bodyPr>
          <a:lstStyle/>
          <a:p>
            <a:pPr algn="ctr">
              <a:lnSpc>
                <a:spcPts val="3754"/>
              </a:lnSpc>
            </a:pPr>
            <a:r>
              <a:rPr lang="en-US" sz="2681">
                <a:solidFill>
                  <a:srgbClr val="FFFFFF"/>
                </a:solidFill>
                <a:latin typeface="Eastman Grotesque"/>
              </a:rPr>
              <a:t>Supervisor: Prof. Subhrakanta Behera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81838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IMPLEMENTATION</a:t>
            </a:r>
          </a:p>
        </p:txBody>
      </p:sp>
      <p:sp>
        <p:nvSpPr>
          <p:cNvPr name="TextBox 5" id="5"/>
          <p:cNvSpPr txBox="true"/>
          <p:nvPr/>
        </p:nvSpPr>
        <p:spPr>
          <a:xfrm rot="0">
            <a:off x="599405" y="2996908"/>
            <a:ext cx="17138682" cy="6658780"/>
          </a:xfrm>
          <a:prstGeom prst="rect">
            <a:avLst/>
          </a:prstGeom>
        </p:spPr>
        <p:txBody>
          <a:bodyPr anchor="t" rtlCol="false" tIns="0" lIns="0" bIns="0" rIns="0">
            <a:spAutoFit/>
          </a:bodyPr>
          <a:lstStyle/>
          <a:p>
            <a:pPr>
              <a:lnSpc>
                <a:spcPts val="3817"/>
              </a:lnSpc>
            </a:pPr>
            <a:r>
              <a:rPr lang="en-US" sz="2936">
                <a:solidFill>
                  <a:srgbClr val="10B5BF"/>
                </a:solidFill>
                <a:latin typeface="Poppins Light"/>
              </a:rPr>
              <a:t>A multi-layered system working tirelessly behind the scenes. The Discreet Guardian starts with a microcontroller, the mastermind that interprets data from various sensors.</a:t>
            </a:r>
          </a:p>
          <a:p>
            <a:pPr>
              <a:lnSpc>
                <a:spcPts val="3817"/>
              </a:lnSpc>
            </a:pPr>
          </a:p>
          <a:p>
            <a:pPr>
              <a:lnSpc>
                <a:spcPts val="3817"/>
              </a:lnSpc>
            </a:pPr>
            <a:r>
              <a:rPr lang="en-US" sz="2936">
                <a:solidFill>
                  <a:srgbClr val="10B5BF"/>
                </a:solidFill>
                <a:latin typeface="Poppins Light"/>
              </a:rPr>
              <a:t>Sensing Your Needs: A heart rate sensor monitors your well-being, detecting anomalies. An accelerometer acts as a watchful eye, recognizing sudden movements indicative of falls. Additionally, an optional microphone can briefly capture surrounding audio upon a fall, providing crucial context for emergency responders.</a:t>
            </a:r>
          </a:p>
          <a:p>
            <a:pPr>
              <a:lnSpc>
                <a:spcPts val="3817"/>
              </a:lnSpc>
            </a:pPr>
          </a:p>
          <a:p>
            <a:pPr>
              <a:lnSpc>
                <a:spcPts val="3817"/>
              </a:lnSpc>
            </a:pPr>
            <a:r>
              <a:rPr lang="en-US" sz="2936">
                <a:solidFill>
                  <a:srgbClr val="10B5BF"/>
                </a:solidFill>
                <a:latin typeface="Poppins Light"/>
              </a:rPr>
              <a:t>Location at Your Command: A GPS module tracks your location in real-time. With a simple press of a button, this data is transmitted to designated contacts, offering a sense of security.</a:t>
            </a:r>
          </a:p>
          <a:p>
            <a:pPr>
              <a:lnSpc>
                <a:spcPts val="3817"/>
              </a:lnSpc>
            </a:pPr>
            <a:r>
              <a:rPr lang="en-US" sz="2936">
                <a:solidFill>
                  <a:srgbClr val="10B5BF"/>
                </a:solidFill>
                <a:latin typeface="Poppins Light"/>
              </a:rPr>
              <a:t>Communication Lifeline: A communication module (like GSM/GPRS) serves as the lifeline, transmitting alerts and location data over cellular networks. This ensures critical information reaches those who matter most in times of need.</a:t>
            </a:r>
          </a:p>
          <a:p>
            <a:pPr marL="0" indent="0" lvl="0">
              <a:lnSpc>
                <a:spcPts val="3817"/>
              </a:lnSpc>
              <a:spcBef>
                <a:spcPct val="0"/>
              </a:spcBef>
            </a:pPr>
          </a:p>
        </p:txBody>
      </p:sp>
      <p:sp>
        <p:nvSpPr>
          <p:cNvPr name="AutoShape 6" id="6"/>
          <p:cNvSpPr/>
          <p:nvPr/>
        </p:nvSpPr>
        <p:spPr>
          <a:xfrm>
            <a:off x="5802686" y="2424520"/>
            <a:ext cx="6682629" cy="0"/>
          </a:xfrm>
          <a:prstGeom prst="line">
            <a:avLst/>
          </a:prstGeom>
          <a:ln cap="rnd" w="19050">
            <a:solidFill>
              <a:srgbClr val="FFFFFF"/>
            </a:solidFill>
            <a:prstDash val="solid"/>
            <a:headEnd type="none" len="sm" w="sm"/>
            <a:tailEnd type="none" len="sm" w="sm"/>
          </a:ln>
        </p:spPr>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2783" y="2677502"/>
            <a:ext cx="6850890" cy="4931996"/>
            <a:chOff x="0" y="0"/>
            <a:chExt cx="1958245" cy="1409752"/>
          </a:xfrm>
        </p:grpSpPr>
        <p:sp>
          <p:nvSpPr>
            <p:cNvPr name="Freeform 4" id="4"/>
            <p:cNvSpPr/>
            <p:nvPr/>
          </p:nvSpPr>
          <p:spPr>
            <a:xfrm flipH="false" flipV="false" rot="0">
              <a:off x="0" y="0"/>
              <a:ext cx="1958245" cy="1409752"/>
            </a:xfrm>
            <a:custGeom>
              <a:avLst/>
              <a:gdLst/>
              <a:ahLst/>
              <a:cxnLst/>
              <a:rect r="r" b="b" t="t" l="l"/>
              <a:pathLst>
                <a:path h="1409752" w="1958245">
                  <a:moveTo>
                    <a:pt x="57633" y="0"/>
                  </a:moveTo>
                  <a:lnTo>
                    <a:pt x="1900612" y="0"/>
                  </a:lnTo>
                  <a:cubicBezTo>
                    <a:pt x="1915897" y="0"/>
                    <a:pt x="1930557" y="6072"/>
                    <a:pt x="1941365" y="16880"/>
                  </a:cubicBezTo>
                  <a:cubicBezTo>
                    <a:pt x="1952173" y="27689"/>
                    <a:pt x="1958245" y="42348"/>
                    <a:pt x="1958245" y="57633"/>
                  </a:cubicBezTo>
                  <a:lnTo>
                    <a:pt x="1958245" y="1352119"/>
                  </a:lnTo>
                  <a:cubicBezTo>
                    <a:pt x="1958245" y="1383949"/>
                    <a:pt x="1932442" y="1409752"/>
                    <a:pt x="1900612" y="1409752"/>
                  </a:cubicBezTo>
                  <a:lnTo>
                    <a:pt x="57633" y="1409752"/>
                  </a:lnTo>
                  <a:cubicBezTo>
                    <a:pt x="42348" y="1409752"/>
                    <a:pt x="27689" y="1403680"/>
                    <a:pt x="16880" y="1392872"/>
                  </a:cubicBezTo>
                  <a:cubicBezTo>
                    <a:pt x="6072" y="1382064"/>
                    <a:pt x="0" y="1367404"/>
                    <a:pt x="0" y="1352119"/>
                  </a:cubicBezTo>
                  <a:lnTo>
                    <a:pt x="0" y="57633"/>
                  </a:lnTo>
                  <a:cubicBezTo>
                    <a:pt x="0" y="42348"/>
                    <a:pt x="6072" y="27689"/>
                    <a:pt x="16880" y="16880"/>
                  </a:cubicBezTo>
                  <a:cubicBezTo>
                    <a:pt x="27689" y="6072"/>
                    <a:pt x="42348" y="0"/>
                    <a:pt x="57633" y="0"/>
                  </a:cubicBezTo>
                  <a:close/>
                </a:path>
              </a:pathLst>
            </a:custGeom>
            <a:solidFill>
              <a:srgbClr val="10B5BF"/>
            </a:solidFill>
          </p:spPr>
        </p:sp>
        <p:sp>
          <p:nvSpPr>
            <p:cNvPr name="TextBox 5" id="5"/>
            <p:cNvSpPr txBox="true"/>
            <p:nvPr/>
          </p:nvSpPr>
          <p:spPr>
            <a:xfrm>
              <a:off x="0" y="-19050"/>
              <a:ext cx="1958245" cy="1428802"/>
            </a:xfrm>
            <a:prstGeom prst="rect">
              <a:avLst/>
            </a:prstGeom>
          </p:spPr>
          <p:txBody>
            <a:bodyPr anchor="ctr" rtlCol="false" tIns="50800" lIns="50800" bIns="50800" rIns="50800"/>
            <a:lstStyle/>
            <a:p>
              <a:pPr algn="just">
                <a:lnSpc>
                  <a:spcPts val="1680"/>
                </a:lnSpc>
              </a:pPr>
            </a:p>
          </p:txBody>
        </p:sp>
      </p:grpSp>
      <p:grpSp>
        <p:nvGrpSpPr>
          <p:cNvPr name="Group 6" id="6"/>
          <p:cNvGrpSpPr/>
          <p:nvPr/>
        </p:nvGrpSpPr>
        <p:grpSpPr>
          <a:xfrm rot="0">
            <a:off x="8016011" y="1446076"/>
            <a:ext cx="9658357" cy="5250076"/>
            <a:chOff x="0" y="0"/>
            <a:chExt cx="2760726" cy="1500672"/>
          </a:xfrm>
        </p:grpSpPr>
        <p:sp>
          <p:nvSpPr>
            <p:cNvPr name="Freeform 7" id="7"/>
            <p:cNvSpPr/>
            <p:nvPr/>
          </p:nvSpPr>
          <p:spPr>
            <a:xfrm flipH="false" flipV="false" rot="0">
              <a:off x="0" y="0"/>
              <a:ext cx="2760726" cy="1500671"/>
            </a:xfrm>
            <a:custGeom>
              <a:avLst/>
              <a:gdLst/>
              <a:ahLst/>
              <a:cxnLst/>
              <a:rect r="r" b="b" t="t" l="l"/>
              <a:pathLst>
                <a:path h="1500671" w="2760726">
                  <a:moveTo>
                    <a:pt x="40880" y="0"/>
                  </a:moveTo>
                  <a:lnTo>
                    <a:pt x="2719846" y="0"/>
                  </a:lnTo>
                  <a:cubicBezTo>
                    <a:pt x="2730688" y="0"/>
                    <a:pt x="2741086" y="4307"/>
                    <a:pt x="2748753" y="11974"/>
                  </a:cubicBezTo>
                  <a:cubicBezTo>
                    <a:pt x="2756419" y="19640"/>
                    <a:pt x="2760726" y="30038"/>
                    <a:pt x="2760726" y="40880"/>
                  </a:cubicBezTo>
                  <a:lnTo>
                    <a:pt x="2760726" y="1459791"/>
                  </a:lnTo>
                  <a:cubicBezTo>
                    <a:pt x="2760726" y="1470633"/>
                    <a:pt x="2756419" y="1481031"/>
                    <a:pt x="2748753" y="1488698"/>
                  </a:cubicBezTo>
                  <a:cubicBezTo>
                    <a:pt x="2741086" y="1496364"/>
                    <a:pt x="2730688" y="1500671"/>
                    <a:pt x="2719846" y="1500671"/>
                  </a:cubicBezTo>
                  <a:lnTo>
                    <a:pt x="40880" y="1500671"/>
                  </a:lnTo>
                  <a:cubicBezTo>
                    <a:pt x="30038" y="1500671"/>
                    <a:pt x="19640" y="1496364"/>
                    <a:pt x="11974" y="1488698"/>
                  </a:cubicBezTo>
                  <a:cubicBezTo>
                    <a:pt x="4307" y="1481031"/>
                    <a:pt x="0" y="1470633"/>
                    <a:pt x="0" y="1459791"/>
                  </a:cubicBezTo>
                  <a:lnTo>
                    <a:pt x="0" y="40880"/>
                  </a:lnTo>
                  <a:cubicBezTo>
                    <a:pt x="0" y="30038"/>
                    <a:pt x="4307" y="19640"/>
                    <a:pt x="11974" y="11974"/>
                  </a:cubicBezTo>
                  <a:cubicBezTo>
                    <a:pt x="19640" y="4307"/>
                    <a:pt x="30038" y="0"/>
                    <a:pt x="40880" y="0"/>
                  </a:cubicBezTo>
                  <a:close/>
                </a:path>
              </a:pathLst>
            </a:custGeom>
            <a:solidFill>
              <a:srgbClr val="10B5BF"/>
            </a:solidFill>
          </p:spPr>
        </p:sp>
        <p:sp>
          <p:nvSpPr>
            <p:cNvPr name="TextBox 8" id="8"/>
            <p:cNvSpPr txBox="true"/>
            <p:nvPr/>
          </p:nvSpPr>
          <p:spPr>
            <a:xfrm>
              <a:off x="0" y="-47625"/>
              <a:ext cx="2760726" cy="1548297"/>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5400000">
            <a:off x="1735652" y="1927144"/>
            <a:ext cx="4205153" cy="6542932"/>
          </a:xfrm>
          <a:custGeom>
            <a:avLst/>
            <a:gdLst/>
            <a:ahLst/>
            <a:cxnLst/>
            <a:rect r="r" b="b" t="t" l="l"/>
            <a:pathLst>
              <a:path h="6542932" w="4205153">
                <a:moveTo>
                  <a:pt x="0" y="0"/>
                </a:moveTo>
                <a:lnTo>
                  <a:pt x="4205153" y="0"/>
                </a:lnTo>
                <a:lnTo>
                  <a:pt x="4205153" y="6542932"/>
                </a:lnTo>
                <a:lnTo>
                  <a:pt x="0" y="6542932"/>
                </a:lnTo>
                <a:lnTo>
                  <a:pt x="0" y="0"/>
                </a:lnTo>
                <a:close/>
              </a:path>
            </a:pathLst>
          </a:custGeom>
          <a:blipFill>
            <a:blip r:embed="rId4"/>
            <a:stretch>
              <a:fillRect l="-19180" t="-32860" r="-8685" b="-13236"/>
            </a:stretch>
          </a:blipFill>
        </p:spPr>
      </p:sp>
      <p:sp>
        <p:nvSpPr>
          <p:cNvPr name="Freeform 10" id="10"/>
          <p:cNvSpPr/>
          <p:nvPr/>
        </p:nvSpPr>
        <p:spPr>
          <a:xfrm flipH="false" flipV="false" rot="0">
            <a:off x="8436727" y="1934147"/>
            <a:ext cx="8816924" cy="4310674"/>
          </a:xfrm>
          <a:custGeom>
            <a:avLst/>
            <a:gdLst/>
            <a:ahLst/>
            <a:cxnLst/>
            <a:rect r="r" b="b" t="t" l="l"/>
            <a:pathLst>
              <a:path h="4310674" w="8816924">
                <a:moveTo>
                  <a:pt x="0" y="0"/>
                </a:moveTo>
                <a:lnTo>
                  <a:pt x="8816924" y="0"/>
                </a:lnTo>
                <a:lnTo>
                  <a:pt x="8816924" y="4310674"/>
                </a:lnTo>
                <a:lnTo>
                  <a:pt x="0" y="4310674"/>
                </a:lnTo>
                <a:lnTo>
                  <a:pt x="0" y="0"/>
                </a:lnTo>
                <a:close/>
              </a:path>
            </a:pathLst>
          </a:custGeom>
          <a:blipFill>
            <a:blip r:embed="rId5"/>
            <a:stretch>
              <a:fillRect l="0" t="-8636" r="0" b="-2711"/>
            </a:stretch>
          </a:blipFill>
        </p:spPr>
      </p:sp>
      <p:sp>
        <p:nvSpPr>
          <p:cNvPr name="TextBox 11" id="11"/>
          <p:cNvSpPr txBox="true"/>
          <p:nvPr/>
        </p:nvSpPr>
        <p:spPr>
          <a:xfrm rot="0">
            <a:off x="6710817" y="8310191"/>
            <a:ext cx="3451820" cy="580390"/>
          </a:xfrm>
          <a:prstGeom prst="rect">
            <a:avLst/>
          </a:prstGeom>
        </p:spPr>
        <p:txBody>
          <a:bodyPr anchor="t" rtlCol="false" tIns="0" lIns="0" bIns="0" rIns="0">
            <a:spAutoFit/>
          </a:bodyPr>
          <a:lstStyle/>
          <a:p>
            <a:pPr algn="ctr">
              <a:lnSpc>
                <a:spcPts val="4759"/>
              </a:lnSpc>
            </a:pPr>
            <a:r>
              <a:rPr lang="en-US" sz="3399">
                <a:solidFill>
                  <a:srgbClr val="FFFFFF"/>
                </a:solidFill>
                <a:latin typeface="Poppins Light"/>
              </a:rPr>
              <a:t>Hardware Model</a:t>
            </a:r>
          </a:p>
        </p:txBody>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81838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CLOUD INTEGRITY</a:t>
            </a:r>
          </a:p>
        </p:txBody>
      </p:sp>
      <p:sp>
        <p:nvSpPr>
          <p:cNvPr name="TextBox 5" id="5"/>
          <p:cNvSpPr txBox="true"/>
          <p:nvPr/>
        </p:nvSpPr>
        <p:spPr>
          <a:xfrm rot="0">
            <a:off x="574659" y="2805650"/>
            <a:ext cx="17138682" cy="6853089"/>
          </a:xfrm>
          <a:prstGeom prst="rect">
            <a:avLst/>
          </a:prstGeom>
        </p:spPr>
        <p:txBody>
          <a:bodyPr anchor="t" rtlCol="false" tIns="0" lIns="0" bIns="0" rIns="0">
            <a:spAutoFit/>
          </a:bodyPr>
          <a:lstStyle/>
          <a:p>
            <a:pPr>
              <a:lnSpc>
                <a:spcPts val="3427"/>
              </a:lnSpc>
            </a:pPr>
            <a:r>
              <a:rPr lang="en-US" sz="2636">
                <a:solidFill>
                  <a:srgbClr val="10B5BF"/>
                </a:solidFill>
                <a:latin typeface="Poppins Light"/>
              </a:rPr>
              <a:t>The Discreet Guardian works with a special online system (think "cloud storage") that securely collects data from your device, like heart rate and location. This connection, made through a cellular network (like GPRS), lets you:</a:t>
            </a:r>
          </a:p>
          <a:p>
            <a:pPr marL="569254" indent="-284627" lvl="1">
              <a:lnSpc>
                <a:spcPts val="3427"/>
              </a:lnSpc>
              <a:buFont typeface="Arial"/>
              <a:buChar char="•"/>
            </a:pPr>
            <a:r>
              <a:rPr lang="en-US" sz="2636">
                <a:solidFill>
                  <a:srgbClr val="10B5BF"/>
                </a:solidFill>
                <a:latin typeface="Poppins Light"/>
              </a:rPr>
              <a:t>Get Help from Anywhere: Family or emergency services can access your data (with permission) through a secure app or website, no matter the distance. This allows for a faster response in an emergency.</a:t>
            </a:r>
          </a:p>
          <a:p>
            <a:pPr marL="569254" indent="-284627" lvl="1">
              <a:lnSpc>
                <a:spcPts val="3427"/>
              </a:lnSpc>
              <a:buFont typeface="Arial"/>
              <a:buChar char="•"/>
            </a:pPr>
            <a:r>
              <a:rPr lang="en-US" sz="2636">
                <a:solidFill>
                  <a:srgbClr val="10B5BF"/>
                </a:solidFill>
                <a:latin typeface="Poppins Light"/>
              </a:rPr>
              <a:t>Learn More About Safety: Over time, the system can analyze your data to identify potential risks. This helps you and your loved ones stay extra cautious in certain areas.</a:t>
            </a:r>
          </a:p>
          <a:p>
            <a:pPr marL="569254" indent="-284627" lvl="1">
              <a:lnSpc>
                <a:spcPts val="3427"/>
              </a:lnSpc>
              <a:buFont typeface="Arial"/>
              <a:buChar char="•"/>
            </a:pPr>
            <a:r>
              <a:rPr lang="en-US" sz="2636">
                <a:solidFill>
                  <a:srgbClr val="10B5BF"/>
                </a:solidFill>
                <a:latin typeface="Poppins Light"/>
              </a:rPr>
              <a:t>Stay Flexible: The system is designed to grow with you. Future features, like connecting with local emergency services, can be easily added for even more protection.</a:t>
            </a:r>
          </a:p>
          <a:p>
            <a:pPr>
              <a:lnSpc>
                <a:spcPts val="3427"/>
              </a:lnSpc>
            </a:pPr>
            <a:r>
              <a:rPr lang="en-US" sz="2636">
                <a:solidFill>
                  <a:srgbClr val="10B5BF"/>
                </a:solidFill>
                <a:latin typeface="Poppins Light"/>
              </a:rPr>
              <a:t>Benefits:</a:t>
            </a:r>
          </a:p>
          <a:p>
            <a:pPr marL="569254" indent="-284627" lvl="1">
              <a:lnSpc>
                <a:spcPts val="3427"/>
              </a:lnSpc>
              <a:buFont typeface="Arial"/>
              <a:buChar char="•"/>
            </a:pPr>
            <a:r>
              <a:rPr lang="en-US" sz="2636">
                <a:solidFill>
                  <a:srgbClr val="10B5BF"/>
                </a:solidFill>
                <a:latin typeface="Poppins Light"/>
              </a:rPr>
              <a:t>Always Accessible: Check on your safety or get help from anywhere there's internet.</a:t>
            </a:r>
          </a:p>
          <a:p>
            <a:pPr marL="569254" indent="-284627" lvl="1">
              <a:lnSpc>
                <a:spcPts val="3427"/>
              </a:lnSpc>
              <a:buFont typeface="Arial"/>
              <a:buChar char="•"/>
            </a:pPr>
            <a:r>
              <a:rPr lang="en-US" sz="2636">
                <a:solidFill>
                  <a:srgbClr val="10B5BF"/>
                </a:solidFill>
                <a:latin typeface="Poppins Light"/>
              </a:rPr>
              <a:t>Data Safeguard: Your information is protected by strong security measures.</a:t>
            </a:r>
          </a:p>
          <a:p>
            <a:pPr marL="569254" indent="-284627" lvl="1">
              <a:lnSpc>
                <a:spcPts val="3427"/>
              </a:lnSpc>
              <a:buFont typeface="Arial"/>
              <a:buChar char="•"/>
            </a:pPr>
            <a:r>
              <a:rPr lang="en-US" sz="2636">
                <a:solidFill>
                  <a:srgbClr val="10B5BF"/>
                </a:solidFill>
                <a:latin typeface="Poppins Light"/>
              </a:rPr>
              <a:t>Adapts to Your Needs: The system can grow with you, offering new features in the future.</a:t>
            </a:r>
          </a:p>
          <a:p>
            <a:pPr>
              <a:lnSpc>
                <a:spcPts val="3427"/>
              </a:lnSpc>
            </a:pPr>
            <a:r>
              <a:rPr lang="en-US" sz="2636">
                <a:solidFill>
                  <a:srgbClr val="10B5BF"/>
                </a:solidFill>
                <a:latin typeface="Poppins Light"/>
              </a:rPr>
              <a:t>The Discreet Guardian, connected to this online system, goes beyond location to provide global safety.</a:t>
            </a:r>
          </a:p>
          <a:p>
            <a:pPr marL="0" indent="0" lvl="0">
              <a:lnSpc>
                <a:spcPts val="3427"/>
              </a:lnSpc>
              <a:spcBef>
                <a:spcPct val="0"/>
              </a:spcBef>
            </a:pPr>
          </a:p>
        </p:txBody>
      </p:sp>
      <p:sp>
        <p:nvSpPr>
          <p:cNvPr name="AutoShape 6" id="6"/>
          <p:cNvSpPr/>
          <p:nvPr/>
        </p:nvSpPr>
        <p:spPr>
          <a:xfrm>
            <a:off x="5802686" y="2424520"/>
            <a:ext cx="6682629" cy="0"/>
          </a:xfrm>
          <a:prstGeom prst="line">
            <a:avLst/>
          </a:prstGeom>
          <a:ln cap="rnd" w="19050">
            <a:solidFill>
              <a:srgbClr val="FFFFFF"/>
            </a:solidFill>
            <a:prstDash val="solid"/>
            <a:headEnd type="none" len="sm" w="sm"/>
            <a:tailEnd type="none" len="sm" w="sm"/>
          </a:ln>
        </p:spPr>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431800" y="4553074"/>
            <a:ext cx="3060174" cy="3060174"/>
          </a:xfrm>
          <a:custGeom>
            <a:avLst/>
            <a:gdLst/>
            <a:ahLst/>
            <a:cxnLst/>
            <a:rect r="r" b="b" t="t" l="l"/>
            <a:pathLst>
              <a:path h="3060174" w="3060174">
                <a:moveTo>
                  <a:pt x="0" y="0"/>
                </a:moveTo>
                <a:lnTo>
                  <a:pt x="3060174" y="0"/>
                </a:lnTo>
                <a:lnTo>
                  <a:pt x="3060174" y="3060174"/>
                </a:lnTo>
                <a:lnTo>
                  <a:pt x="0" y="3060174"/>
                </a:lnTo>
                <a:lnTo>
                  <a:pt x="0" y="0"/>
                </a:lnTo>
                <a:close/>
              </a:path>
            </a:pathLst>
          </a:custGeom>
          <a:blipFill>
            <a:blip r:embed="rId2"/>
            <a:stretch>
              <a:fillRect l="0" t="0" r="0" b="0"/>
            </a:stretch>
          </a:blipFill>
        </p:spPr>
      </p:sp>
      <p:sp>
        <p:nvSpPr>
          <p:cNvPr name="Freeform 3" id="3"/>
          <p:cNvSpPr/>
          <p:nvPr/>
        </p:nvSpPr>
        <p:spPr>
          <a:xfrm flipH="false" flipV="false" rot="0">
            <a:off x="10824346" y="1403021"/>
            <a:ext cx="3172708" cy="3150052"/>
          </a:xfrm>
          <a:custGeom>
            <a:avLst/>
            <a:gdLst/>
            <a:ahLst/>
            <a:cxnLst/>
            <a:rect r="r" b="b" t="t" l="l"/>
            <a:pathLst>
              <a:path h="3150052" w="3172708">
                <a:moveTo>
                  <a:pt x="0" y="0"/>
                </a:moveTo>
                <a:lnTo>
                  <a:pt x="3172708" y="0"/>
                </a:lnTo>
                <a:lnTo>
                  <a:pt x="3172708" y="3150053"/>
                </a:lnTo>
                <a:lnTo>
                  <a:pt x="0" y="3150053"/>
                </a:lnTo>
                <a:lnTo>
                  <a:pt x="0" y="0"/>
                </a:lnTo>
                <a:close/>
              </a:path>
            </a:pathLst>
          </a:custGeom>
          <a:blipFill>
            <a:blip r:embed="rId3"/>
            <a:stretch>
              <a:fillRect l="-33845" t="-47259" r="-163972" b="-15014"/>
            </a:stretch>
          </a:blipFill>
        </p:spPr>
      </p:sp>
      <p:sp>
        <p:nvSpPr>
          <p:cNvPr name="Freeform 4" id="4"/>
          <p:cNvSpPr/>
          <p:nvPr/>
        </p:nvSpPr>
        <p:spPr>
          <a:xfrm flipH="false" flipV="false" rot="0">
            <a:off x="8851148" y="5286601"/>
            <a:ext cx="3946395" cy="2631752"/>
          </a:xfrm>
          <a:custGeom>
            <a:avLst/>
            <a:gdLst/>
            <a:ahLst/>
            <a:cxnLst/>
            <a:rect r="r" b="b" t="t" l="l"/>
            <a:pathLst>
              <a:path h="2631752" w="3946395">
                <a:moveTo>
                  <a:pt x="0" y="0"/>
                </a:moveTo>
                <a:lnTo>
                  <a:pt x="3946395" y="0"/>
                </a:lnTo>
                <a:lnTo>
                  <a:pt x="3946395" y="2631753"/>
                </a:lnTo>
                <a:lnTo>
                  <a:pt x="0" y="2631753"/>
                </a:lnTo>
                <a:lnTo>
                  <a:pt x="0" y="0"/>
                </a:lnTo>
                <a:close/>
              </a:path>
            </a:pathLst>
          </a:custGeom>
          <a:blipFill>
            <a:blip r:embed="rId4"/>
            <a:stretch>
              <a:fillRect l="0" t="0" r="0" b="0"/>
            </a:stretch>
          </a:blipFill>
        </p:spPr>
      </p:sp>
      <p:sp>
        <p:nvSpPr>
          <p:cNvPr name="Freeform 5" id="5"/>
          <p:cNvSpPr/>
          <p:nvPr/>
        </p:nvSpPr>
        <p:spPr>
          <a:xfrm flipH="false" flipV="false" rot="0">
            <a:off x="10625472" y="-3980581"/>
            <a:ext cx="15325057" cy="11723669"/>
          </a:xfrm>
          <a:custGeom>
            <a:avLst/>
            <a:gdLst/>
            <a:ahLst/>
            <a:cxnLst/>
            <a:rect r="r" b="b" t="t" l="l"/>
            <a:pathLst>
              <a:path h="11723669" w="15325057">
                <a:moveTo>
                  <a:pt x="0" y="0"/>
                </a:moveTo>
                <a:lnTo>
                  <a:pt x="15325056" y="0"/>
                </a:lnTo>
                <a:lnTo>
                  <a:pt x="15325056" y="11723668"/>
                </a:lnTo>
                <a:lnTo>
                  <a:pt x="0" y="11723668"/>
                </a:lnTo>
                <a:lnTo>
                  <a:pt x="0" y="0"/>
                </a:lnTo>
                <a:close/>
              </a:path>
            </a:pathLst>
          </a:custGeom>
          <a:blipFill>
            <a:blip r:embed="rId5">
              <a:alphaModFix amt="14000"/>
            </a:blip>
            <a:stretch>
              <a:fillRect l="0" t="0" r="0" b="0"/>
            </a:stretch>
          </a:blipFill>
        </p:spPr>
      </p:sp>
      <p:pic>
        <p:nvPicPr>
          <p:cNvPr name="Picture 6" id="6"/>
          <p:cNvPicPr>
            <a:picLocks noChangeAspect="true"/>
          </p:cNvPicPr>
          <p:nvPr/>
        </p:nvPicPr>
        <p:blipFill>
          <a:blip r:embed="rId6"/>
          <a:stretch>
            <a:fillRect/>
          </a:stretch>
        </p:blipFill>
        <p:spPr>
          <a:xfrm rot="0">
            <a:off x="12276120" y="3371195"/>
            <a:ext cx="5371534" cy="5371534"/>
          </a:xfrm>
          <a:prstGeom prst="rect">
            <a:avLst/>
          </a:prstGeom>
        </p:spPr>
      </p:pic>
      <p:pic>
        <p:nvPicPr>
          <p:cNvPr name="Picture 7" id="7"/>
          <p:cNvPicPr>
            <a:picLocks noChangeAspect="true"/>
          </p:cNvPicPr>
          <p:nvPr/>
        </p:nvPicPr>
        <p:blipFill>
          <a:blip r:embed="rId7"/>
          <a:stretch>
            <a:fillRect/>
          </a:stretch>
        </p:blipFill>
        <p:spPr>
          <a:xfrm rot="4677491">
            <a:off x="8138579" y="3916711"/>
            <a:ext cx="5371534" cy="5371534"/>
          </a:xfrm>
          <a:prstGeom prst="rect">
            <a:avLst/>
          </a:prstGeom>
        </p:spPr>
      </p:pic>
      <p:pic>
        <p:nvPicPr>
          <p:cNvPr name="Picture 8" id="8"/>
          <p:cNvPicPr>
            <a:picLocks noChangeAspect="true"/>
          </p:cNvPicPr>
          <p:nvPr/>
        </p:nvPicPr>
        <p:blipFill>
          <a:blip r:embed="rId8"/>
          <a:stretch>
            <a:fillRect/>
          </a:stretch>
        </p:blipFill>
        <p:spPr>
          <a:xfrm rot="0">
            <a:off x="9749696" y="292281"/>
            <a:ext cx="5371534" cy="5371534"/>
          </a:xfrm>
          <a:prstGeom prst="rect">
            <a:avLst/>
          </a:prstGeom>
        </p:spPr>
      </p:pic>
      <p:sp>
        <p:nvSpPr>
          <p:cNvPr name="Freeform 9" id="9"/>
          <p:cNvSpPr/>
          <p:nvPr/>
        </p:nvSpPr>
        <p:spPr>
          <a:xfrm flipH="false" flipV="false" rot="0">
            <a:off x="-1033406" y="7543284"/>
            <a:ext cx="5803558" cy="4439722"/>
          </a:xfrm>
          <a:custGeom>
            <a:avLst/>
            <a:gdLst/>
            <a:ahLst/>
            <a:cxnLst/>
            <a:rect r="r" b="b" t="t" l="l"/>
            <a:pathLst>
              <a:path h="4439722" w="5803558">
                <a:moveTo>
                  <a:pt x="0" y="0"/>
                </a:moveTo>
                <a:lnTo>
                  <a:pt x="5803558" y="0"/>
                </a:lnTo>
                <a:lnTo>
                  <a:pt x="5803558" y="4439722"/>
                </a:lnTo>
                <a:lnTo>
                  <a:pt x="0" y="4439722"/>
                </a:lnTo>
                <a:lnTo>
                  <a:pt x="0" y="0"/>
                </a:lnTo>
                <a:close/>
              </a:path>
            </a:pathLst>
          </a:custGeom>
          <a:blipFill>
            <a:blip r:embed="rId5"/>
            <a:stretch>
              <a:fillRect l="0" t="0" r="0" b="0"/>
            </a:stretch>
          </a:blipFill>
        </p:spPr>
      </p:sp>
      <p:sp>
        <p:nvSpPr>
          <p:cNvPr name="TextBox 10" id="10"/>
          <p:cNvSpPr txBox="true"/>
          <p:nvPr/>
        </p:nvSpPr>
        <p:spPr>
          <a:xfrm rot="0">
            <a:off x="512549" y="1071658"/>
            <a:ext cx="9168624" cy="1198245"/>
          </a:xfrm>
          <a:prstGeom prst="rect">
            <a:avLst/>
          </a:prstGeom>
        </p:spPr>
        <p:txBody>
          <a:bodyPr anchor="t" rtlCol="false" tIns="0" lIns="0" bIns="0" rIns="0">
            <a:spAutoFit/>
          </a:bodyPr>
          <a:lstStyle/>
          <a:p>
            <a:pPr>
              <a:lnSpc>
                <a:spcPts val="9090"/>
              </a:lnSpc>
            </a:pPr>
            <a:r>
              <a:rPr lang="en-US" sz="9000">
                <a:solidFill>
                  <a:srgbClr val="FFFFFF"/>
                </a:solidFill>
                <a:latin typeface="Poppins Medium Bold"/>
              </a:rPr>
              <a:t>FUNCTIONALITY</a:t>
            </a:r>
          </a:p>
        </p:txBody>
      </p:sp>
      <p:sp>
        <p:nvSpPr>
          <p:cNvPr name="TextBox 11" id="11"/>
          <p:cNvSpPr txBox="true"/>
          <p:nvPr/>
        </p:nvSpPr>
        <p:spPr>
          <a:xfrm rot="0">
            <a:off x="379764" y="3648092"/>
            <a:ext cx="7873358" cy="6299835"/>
          </a:xfrm>
          <a:prstGeom prst="rect">
            <a:avLst/>
          </a:prstGeom>
        </p:spPr>
        <p:txBody>
          <a:bodyPr anchor="t" rtlCol="false" tIns="0" lIns="0" bIns="0" rIns="0">
            <a:spAutoFit/>
          </a:bodyPr>
          <a:lstStyle/>
          <a:p>
            <a:pPr marL="453388" indent="-226694" lvl="1">
              <a:lnSpc>
                <a:spcPts val="2939"/>
              </a:lnSpc>
              <a:buFont typeface="Arial"/>
              <a:buChar char="•"/>
            </a:pPr>
            <a:r>
              <a:rPr lang="en-US" sz="2099">
                <a:solidFill>
                  <a:srgbClr val="FFFFFF"/>
                </a:solidFill>
                <a:latin typeface="Poppins Light Bold"/>
              </a:rPr>
              <a:t>Always Located:</a:t>
            </a:r>
            <a:r>
              <a:rPr lang="en-US" sz="2099">
                <a:solidFill>
                  <a:srgbClr val="FFFFFF"/>
                </a:solidFill>
                <a:latin typeface="Poppins Light"/>
              </a:rPr>
              <a:t> A built-in GPS module continuously tracks your location, offering a constant sense of security.</a:t>
            </a:r>
          </a:p>
          <a:p>
            <a:pPr marL="453388" indent="-226694" lvl="1">
              <a:lnSpc>
                <a:spcPts val="2939"/>
              </a:lnSpc>
              <a:buFont typeface="Arial"/>
              <a:buChar char="•"/>
            </a:pPr>
            <a:r>
              <a:rPr lang="en-US" sz="2099">
                <a:solidFill>
                  <a:srgbClr val="FFFFFF"/>
                </a:solidFill>
                <a:latin typeface="Poppins Light Bold"/>
              </a:rPr>
              <a:t>Safe Zones:</a:t>
            </a:r>
            <a:r>
              <a:rPr lang="en-US" sz="2099">
                <a:solidFill>
                  <a:srgbClr val="FFFFFF"/>
                </a:solidFill>
                <a:latin typeface="Poppins Light"/>
              </a:rPr>
              <a:t> Define safe areas (home, work) through the companion app with geo-fencing. Exiting these zones triggers an alert with your location, ensuring help arrives even in remote areas thanks to the GSM module.</a:t>
            </a:r>
          </a:p>
          <a:p>
            <a:pPr marL="453388" indent="-226694" lvl="1">
              <a:lnSpc>
                <a:spcPts val="2939"/>
              </a:lnSpc>
              <a:buFont typeface="Arial"/>
              <a:buChar char="•"/>
            </a:pPr>
            <a:r>
              <a:rPr lang="en-US" sz="2099">
                <a:solidFill>
                  <a:srgbClr val="FFFFFF"/>
                </a:solidFill>
                <a:latin typeface="Poppins Light Bold"/>
              </a:rPr>
              <a:t>Instant Help:</a:t>
            </a:r>
            <a:r>
              <a:rPr lang="en-US" sz="2099">
                <a:solidFill>
                  <a:srgbClr val="FFFFFF"/>
                </a:solidFill>
                <a:latin typeface="Poppins Light"/>
              </a:rPr>
              <a:t> A discreet panic button sends immediate emergency alerts with your location, a pre-recorded message, and user data (like heart rate) for additional context.</a:t>
            </a:r>
          </a:p>
          <a:p>
            <a:pPr marL="453388" indent="-226694" lvl="1">
              <a:lnSpc>
                <a:spcPts val="2939"/>
              </a:lnSpc>
              <a:buFont typeface="Arial"/>
              <a:buChar char="•"/>
            </a:pPr>
            <a:r>
              <a:rPr lang="en-US" sz="2099">
                <a:solidFill>
                  <a:srgbClr val="FFFFFF"/>
                </a:solidFill>
                <a:latin typeface="Poppins Light Bold"/>
              </a:rPr>
              <a:t>Fall Detection:</a:t>
            </a:r>
            <a:r>
              <a:rPr lang="en-US" sz="2099">
                <a:solidFill>
                  <a:srgbClr val="FFFFFF"/>
                </a:solidFill>
                <a:latin typeface="Poppins Light"/>
              </a:rPr>
              <a:t> The multi-purpose accelerometer detects falls. If a fall is suspected, an alert with the location is sent, and the optional microphone can briefly record surrounding audio to provide crucial information for emergency responders.</a:t>
            </a:r>
          </a:p>
          <a:p>
            <a:pPr algn="l" marL="0" indent="0" lvl="0">
              <a:lnSpc>
                <a:spcPts val="2939"/>
              </a:lnSpc>
              <a:spcBef>
                <a:spcPct val="0"/>
              </a:spcBef>
            </a:pPr>
          </a:p>
        </p:txBody>
      </p:sp>
      <p:sp>
        <p:nvSpPr>
          <p:cNvPr name="TextBox 12" id="12"/>
          <p:cNvSpPr txBox="true"/>
          <p:nvPr/>
        </p:nvSpPr>
        <p:spPr>
          <a:xfrm rot="0">
            <a:off x="512549" y="2176180"/>
            <a:ext cx="7607788" cy="1216024"/>
          </a:xfrm>
          <a:prstGeom prst="rect">
            <a:avLst/>
          </a:prstGeom>
        </p:spPr>
        <p:txBody>
          <a:bodyPr anchor="t" rtlCol="false" tIns="0" lIns="0" bIns="0" rIns="0">
            <a:spAutoFit/>
          </a:bodyPr>
          <a:lstStyle/>
          <a:p>
            <a:pPr algn="just">
              <a:lnSpc>
                <a:spcPts val="4900"/>
              </a:lnSpc>
            </a:pPr>
            <a:r>
              <a:rPr lang="en-US" sz="3500">
                <a:solidFill>
                  <a:srgbClr val="FFFFFF"/>
                </a:solidFill>
                <a:latin typeface="Canva Sans Bold"/>
              </a:rPr>
              <a:t>How the device works to enhance</a:t>
            </a:r>
          </a:p>
          <a:p>
            <a:pPr algn="just">
              <a:lnSpc>
                <a:spcPts val="4900"/>
              </a:lnSpc>
            </a:pPr>
            <a:r>
              <a:rPr lang="en-US" sz="3500">
                <a:solidFill>
                  <a:srgbClr val="FFFFFF"/>
                </a:solidFill>
                <a:latin typeface="Canva Sans Bold"/>
              </a:rPr>
              <a:t> safety and security</a:t>
            </a:r>
            <a:r>
              <a:rPr lang="en-US" sz="3500">
                <a:solidFill>
                  <a:srgbClr val="FFFFFF"/>
                </a:solidFill>
                <a:latin typeface="Canva Sans"/>
              </a:rPr>
              <a:t>???</a:t>
            </a:r>
          </a:p>
        </p:txBody>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852098" y="1594912"/>
            <a:ext cx="4681344" cy="7550555"/>
          </a:xfrm>
          <a:custGeom>
            <a:avLst/>
            <a:gdLst/>
            <a:ahLst/>
            <a:cxnLst/>
            <a:rect r="r" b="b" t="t" l="l"/>
            <a:pathLst>
              <a:path h="7550555" w="4681344">
                <a:moveTo>
                  <a:pt x="0" y="0"/>
                </a:moveTo>
                <a:lnTo>
                  <a:pt x="4681344" y="0"/>
                </a:lnTo>
                <a:lnTo>
                  <a:pt x="4681344" y="7550555"/>
                </a:lnTo>
                <a:lnTo>
                  <a:pt x="0" y="7550555"/>
                </a:lnTo>
                <a:lnTo>
                  <a:pt x="0" y="0"/>
                </a:lnTo>
                <a:close/>
              </a:path>
            </a:pathLst>
          </a:custGeom>
          <a:blipFill>
            <a:blip r:embed="rId2"/>
            <a:stretch>
              <a:fillRect l="0" t="0" r="0" b="0"/>
            </a:stretch>
          </a:blipFill>
        </p:spPr>
      </p:sp>
      <p:sp>
        <p:nvSpPr>
          <p:cNvPr name="AutoShape 3" id="3"/>
          <p:cNvSpPr/>
          <p:nvPr/>
        </p:nvSpPr>
        <p:spPr>
          <a:xfrm>
            <a:off x="1028700" y="2988688"/>
            <a:ext cx="6682629" cy="0"/>
          </a:xfrm>
          <a:prstGeom prst="line">
            <a:avLst/>
          </a:prstGeom>
          <a:ln cap="rnd" w="19050">
            <a:solidFill>
              <a:srgbClr val="10B5BF"/>
            </a:solidFill>
            <a:prstDash val="solid"/>
            <a:headEnd type="none" len="sm" w="sm"/>
            <a:tailEnd type="none" len="sm" w="sm"/>
          </a:ln>
        </p:spPr>
      </p:sp>
      <p:sp>
        <p:nvSpPr>
          <p:cNvPr name="AutoShape 4" id="4"/>
          <p:cNvSpPr/>
          <p:nvPr/>
        </p:nvSpPr>
        <p:spPr>
          <a:xfrm>
            <a:off x="10576671" y="2364543"/>
            <a:ext cx="6682629" cy="0"/>
          </a:xfrm>
          <a:prstGeom prst="line">
            <a:avLst/>
          </a:prstGeom>
          <a:ln cap="rnd" w="19050">
            <a:solidFill>
              <a:srgbClr val="10B5BF"/>
            </a:solidFill>
            <a:prstDash val="solid"/>
            <a:headEnd type="none" len="sm" w="sm"/>
            <a:tailEnd type="none" len="sm" w="sm"/>
          </a:ln>
        </p:spPr>
      </p:sp>
      <p:sp>
        <p:nvSpPr>
          <p:cNvPr name="AutoShape 5" id="5"/>
          <p:cNvSpPr/>
          <p:nvPr/>
        </p:nvSpPr>
        <p:spPr>
          <a:xfrm>
            <a:off x="10576671" y="7370601"/>
            <a:ext cx="668262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6191464"/>
            <a:ext cx="6323481" cy="762000"/>
          </a:xfrm>
          <a:prstGeom prst="rect">
            <a:avLst/>
          </a:prstGeom>
        </p:spPr>
        <p:txBody>
          <a:bodyPr anchor="t" rtlCol="false" tIns="0" lIns="0" bIns="0" rIns="0">
            <a:spAutoFit/>
          </a:bodyPr>
          <a:lstStyle/>
          <a:p>
            <a:pPr marL="0" indent="0" lvl="0">
              <a:lnSpc>
                <a:spcPts val="6000"/>
              </a:lnSpc>
            </a:pPr>
            <a:r>
              <a:rPr lang="en-US" sz="5000">
                <a:solidFill>
                  <a:srgbClr val="FFFFFF"/>
                </a:solidFill>
                <a:latin typeface="Poppins Medium Bold"/>
              </a:rPr>
              <a:t>Activity tracking</a:t>
            </a:r>
          </a:p>
        </p:txBody>
      </p:sp>
      <p:sp>
        <p:nvSpPr>
          <p:cNvPr name="AutoShape 7" id="7"/>
          <p:cNvSpPr/>
          <p:nvPr/>
        </p:nvSpPr>
        <p:spPr>
          <a:xfrm>
            <a:off x="1028700" y="7300912"/>
            <a:ext cx="6682629" cy="0"/>
          </a:xfrm>
          <a:prstGeom prst="line">
            <a:avLst/>
          </a:prstGeom>
          <a:ln cap="rnd" w="19050">
            <a:solidFill>
              <a:srgbClr val="10B5BF"/>
            </a:solidFill>
            <a:prstDash val="solid"/>
            <a:headEnd type="none" len="sm" w="sm"/>
            <a:tailEnd type="none" len="sm" w="sm"/>
          </a:ln>
        </p:spPr>
      </p:sp>
      <p:sp>
        <p:nvSpPr>
          <p:cNvPr name="Freeform 8" id="8"/>
          <p:cNvSpPr/>
          <p:nvPr/>
        </p:nvSpPr>
        <p:spPr>
          <a:xfrm flipH="false" flipV="false" rot="0">
            <a:off x="9546277" y="-4607242"/>
            <a:ext cx="10757647" cy="8229600"/>
          </a:xfrm>
          <a:custGeom>
            <a:avLst/>
            <a:gdLst/>
            <a:ahLst/>
            <a:cxnLst/>
            <a:rect r="r" b="b" t="t" l="l"/>
            <a:pathLst>
              <a:path h="8229600" w="10757647">
                <a:moveTo>
                  <a:pt x="0" y="0"/>
                </a:moveTo>
                <a:lnTo>
                  <a:pt x="10757647" y="0"/>
                </a:lnTo>
                <a:lnTo>
                  <a:pt x="10757647" y="8229600"/>
                </a:lnTo>
                <a:lnTo>
                  <a:pt x="0" y="8229600"/>
                </a:lnTo>
                <a:lnTo>
                  <a:pt x="0" y="0"/>
                </a:lnTo>
                <a:close/>
              </a:path>
            </a:pathLst>
          </a:custGeom>
          <a:blipFill>
            <a:blip r:embed="rId3">
              <a:alphaModFix amt="37000"/>
            </a:blip>
            <a:stretch>
              <a:fillRect l="0" t="0" r="0" b="0"/>
            </a:stretch>
          </a:blipFill>
        </p:spPr>
      </p:sp>
      <p:sp>
        <p:nvSpPr>
          <p:cNvPr name="TextBox 9" id="9"/>
          <p:cNvSpPr txBox="true"/>
          <p:nvPr/>
        </p:nvSpPr>
        <p:spPr>
          <a:xfrm rot="0">
            <a:off x="284524" y="7802981"/>
            <a:ext cx="6724459" cy="265684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FFFFFF"/>
                </a:solidFill>
                <a:latin typeface="Poppins Light"/>
              </a:rPr>
              <a:t>Activity Tracking: Monitors daily movement patterns, offering health insights via the companion app.</a:t>
            </a:r>
          </a:p>
          <a:p>
            <a:pPr marL="410209" indent="-205105" lvl="1">
              <a:lnSpc>
                <a:spcPts val="2659"/>
              </a:lnSpc>
              <a:buFont typeface="Arial"/>
              <a:buChar char="•"/>
            </a:pPr>
            <a:r>
              <a:rPr lang="en-US" sz="1899">
                <a:solidFill>
                  <a:srgbClr val="FFFFFF"/>
                </a:solidFill>
                <a:latin typeface="Poppins Light"/>
              </a:rPr>
              <a:t>Fall Detection: Analyzes sudden changes in motion to identify potential falls. If a fall is suspected:</a:t>
            </a:r>
          </a:p>
          <a:p>
            <a:pPr marL="410209" indent="-205105" lvl="1">
              <a:lnSpc>
                <a:spcPts val="2659"/>
              </a:lnSpc>
              <a:buFont typeface="Arial"/>
              <a:buChar char="•"/>
            </a:pPr>
            <a:r>
              <a:rPr lang="en-US" sz="1899">
                <a:solidFill>
                  <a:srgbClr val="FFFFFF"/>
                </a:solidFill>
                <a:latin typeface="Poppins Light"/>
              </a:rPr>
              <a:t>An emergency alert with location is sent to contacts.</a:t>
            </a:r>
          </a:p>
          <a:p>
            <a:pPr marL="410209" indent="-205105" lvl="1">
              <a:lnSpc>
                <a:spcPts val="2659"/>
              </a:lnSpc>
              <a:buFont typeface="Arial"/>
              <a:buChar char="•"/>
            </a:pPr>
            <a:r>
              <a:rPr lang="en-US" sz="1899">
                <a:solidFill>
                  <a:srgbClr val="FFFFFF"/>
                </a:solidFill>
                <a:latin typeface="Poppins Light"/>
              </a:rPr>
              <a:t> The microphone briefly records surrounding audio for context.</a:t>
            </a:r>
          </a:p>
          <a:p>
            <a:pPr marL="0" indent="0" lvl="0">
              <a:lnSpc>
                <a:spcPts val="2659"/>
              </a:lnSpc>
            </a:pPr>
          </a:p>
        </p:txBody>
      </p:sp>
      <p:sp>
        <p:nvSpPr>
          <p:cNvPr name="Freeform 10" id="10"/>
          <p:cNvSpPr/>
          <p:nvPr/>
        </p:nvSpPr>
        <p:spPr>
          <a:xfrm flipH="true" flipV="false" rot="0">
            <a:off x="-806633" y="6705184"/>
            <a:ext cx="6366679" cy="7163633"/>
          </a:xfrm>
          <a:custGeom>
            <a:avLst/>
            <a:gdLst/>
            <a:ahLst/>
            <a:cxnLst/>
            <a:rect r="r" b="b" t="t" l="l"/>
            <a:pathLst>
              <a:path h="7163633" w="6366679">
                <a:moveTo>
                  <a:pt x="6366679" y="0"/>
                </a:moveTo>
                <a:lnTo>
                  <a:pt x="0" y="0"/>
                </a:lnTo>
                <a:lnTo>
                  <a:pt x="0" y="7163632"/>
                </a:lnTo>
                <a:lnTo>
                  <a:pt x="6366679" y="7163632"/>
                </a:lnTo>
                <a:lnTo>
                  <a:pt x="6366679" y="0"/>
                </a:lnTo>
                <a:close/>
              </a:path>
            </a:pathLst>
          </a:custGeom>
          <a:blipFill>
            <a:blip r:embed="rId4">
              <a:alphaModFix amt="16000"/>
            </a:blip>
            <a:stretch>
              <a:fillRect l="0" t="0" r="0" b="0"/>
            </a:stretch>
          </a:blipFill>
        </p:spPr>
      </p:sp>
      <p:grpSp>
        <p:nvGrpSpPr>
          <p:cNvPr name="Group 11" id="11"/>
          <p:cNvGrpSpPr/>
          <p:nvPr/>
        </p:nvGrpSpPr>
        <p:grpSpPr>
          <a:xfrm rot="0">
            <a:off x="10437294" y="2304379"/>
            <a:ext cx="139378" cy="1393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7711329" y="2918999"/>
            <a:ext cx="139378" cy="13937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0449618" y="7300912"/>
            <a:ext cx="139378" cy="13937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711329" y="7221699"/>
            <a:ext cx="139378" cy="13937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sp>
        <p:nvSpPr>
          <p:cNvPr name="Freeform 23" id="23"/>
          <p:cNvSpPr/>
          <p:nvPr/>
        </p:nvSpPr>
        <p:spPr>
          <a:xfrm flipH="false" flipV="false" rot="0">
            <a:off x="7866233" y="4095536"/>
            <a:ext cx="2653074" cy="2095928"/>
          </a:xfrm>
          <a:custGeom>
            <a:avLst/>
            <a:gdLst/>
            <a:ahLst/>
            <a:cxnLst/>
            <a:rect r="r" b="b" t="t" l="l"/>
            <a:pathLst>
              <a:path h="2095928" w="2653074">
                <a:moveTo>
                  <a:pt x="0" y="0"/>
                </a:moveTo>
                <a:lnTo>
                  <a:pt x="2653074" y="0"/>
                </a:lnTo>
                <a:lnTo>
                  <a:pt x="2653074" y="2095928"/>
                </a:lnTo>
                <a:lnTo>
                  <a:pt x="0" y="2095928"/>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284524" y="3189227"/>
            <a:ext cx="6724459" cy="2323465"/>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FFFFFF"/>
                </a:solidFill>
                <a:latin typeface="Poppins Light"/>
              </a:rPr>
              <a:t>A built-in sensor continuously monitors the wearer's heart rate.</a:t>
            </a:r>
          </a:p>
          <a:p>
            <a:pPr marL="410209" indent="-205105" lvl="1">
              <a:lnSpc>
                <a:spcPts val="2659"/>
              </a:lnSpc>
              <a:buFont typeface="Arial"/>
              <a:buChar char="•"/>
            </a:pPr>
            <a:r>
              <a:rPr lang="en-US" sz="1899">
                <a:solidFill>
                  <a:srgbClr val="FFFFFF"/>
                </a:solidFill>
                <a:latin typeface="Poppins Light"/>
              </a:rPr>
              <a:t>Unusual fluctuations could indicate distress and trigger discreet alerts to pre-programmed contacts.</a:t>
            </a:r>
          </a:p>
          <a:p>
            <a:pPr marL="410209" indent="-205105" lvl="1">
              <a:lnSpc>
                <a:spcPts val="2659"/>
              </a:lnSpc>
              <a:buFont typeface="Arial"/>
              <a:buChar char="•"/>
            </a:pPr>
            <a:r>
              <a:rPr lang="en-US" sz="1899">
                <a:solidFill>
                  <a:srgbClr val="FFFFFF"/>
                </a:solidFill>
                <a:latin typeface="Poppins Light"/>
              </a:rPr>
              <a:t>Users can monitor their heart rate data through a companion app for personal wellness insights.</a:t>
            </a:r>
          </a:p>
          <a:p>
            <a:pPr marL="0" indent="0" lvl="0">
              <a:lnSpc>
                <a:spcPts val="2659"/>
              </a:lnSpc>
            </a:pPr>
          </a:p>
        </p:txBody>
      </p:sp>
      <p:sp>
        <p:nvSpPr>
          <p:cNvPr name="TextBox 25" id="25"/>
          <p:cNvSpPr txBox="true"/>
          <p:nvPr/>
        </p:nvSpPr>
        <p:spPr>
          <a:xfrm rot="0">
            <a:off x="11371927" y="2710437"/>
            <a:ext cx="6598641" cy="2656840"/>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FFFFFF"/>
                </a:solidFill>
                <a:latin typeface="Poppins Light"/>
              </a:rPr>
              <a:t>A discreet button, easily accessible on the wearable, allows users to send immediate emergency alerts.</a:t>
            </a:r>
          </a:p>
          <a:p>
            <a:pPr algn="just" marL="410209" indent="-205105" lvl="1">
              <a:lnSpc>
                <a:spcPts val="2659"/>
              </a:lnSpc>
              <a:buFont typeface="Arial"/>
              <a:buChar char="•"/>
            </a:pPr>
            <a:r>
              <a:rPr lang="en-US" sz="1899">
                <a:solidFill>
                  <a:srgbClr val="FFFFFF"/>
                </a:solidFill>
                <a:latin typeface="Poppins Light"/>
              </a:rPr>
              <a:t>Upon activation, the device transmits:</a:t>
            </a:r>
          </a:p>
          <a:p>
            <a:pPr algn="just" marL="820419" indent="-273473" lvl="2">
              <a:lnSpc>
                <a:spcPts val="2659"/>
              </a:lnSpc>
              <a:buFont typeface="Arial"/>
              <a:buChar char="⚬"/>
            </a:pPr>
            <a:r>
              <a:rPr lang="en-US" sz="1899">
                <a:solidFill>
                  <a:srgbClr val="FFFFFF"/>
                </a:solidFill>
                <a:latin typeface="Poppins Light"/>
              </a:rPr>
              <a:t>User location via GPS</a:t>
            </a:r>
          </a:p>
          <a:p>
            <a:pPr algn="just" marL="820419" indent="-273473" lvl="2">
              <a:lnSpc>
                <a:spcPts val="2659"/>
              </a:lnSpc>
              <a:buFont typeface="Arial"/>
              <a:buChar char="⚬"/>
            </a:pPr>
            <a:r>
              <a:rPr lang="en-US" sz="1899">
                <a:solidFill>
                  <a:srgbClr val="FFFFFF"/>
                </a:solidFill>
                <a:latin typeface="Poppins Light"/>
              </a:rPr>
              <a:t>Pre-recorded messages to designated contacts</a:t>
            </a:r>
          </a:p>
          <a:p>
            <a:pPr algn="just" marL="820419" indent="-273473" lvl="2">
              <a:lnSpc>
                <a:spcPts val="2659"/>
              </a:lnSpc>
              <a:buFont typeface="Arial"/>
              <a:buChar char="⚬"/>
            </a:pPr>
            <a:r>
              <a:rPr lang="en-US" sz="1899">
                <a:solidFill>
                  <a:srgbClr val="FFFFFF"/>
                </a:solidFill>
                <a:latin typeface="Poppins Light"/>
              </a:rPr>
              <a:t>User data (heart rate, activity levels - subject to user preference)</a:t>
            </a:r>
          </a:p>
          <a:p>
            <a:pPr algn="just" marL="0" indent="0" lvl="0">
              <a:lnSpc>
                <a:spcPts val="2659"/>
              </a:lnSpc>
            </a:pPr>
          </a:p>
        </p:txBody>
      </p:sp>
      <p:sp>
        <p:nvSpPr>
          <p:cNvPr name="TextBox 26" id="26"/>
          <p:cNvSpPr txBox="true"/>
          <p:nvPr/>
        </p:nvSpPr>
        <p:spPr>
          <a:xfrm rot="0">
            <a:off x="1028700" y="850068"/>
            <a:ext cx="6323481" cy="1524000"/>
          </a:xfrm>
          <a:prstGeom prst="rect">
            <a:avLst/>
          </a:prstGeom>
        </p:spPr>
        <p:txBody>
          <a:bodyPr anchor="t" rtlCol="false" tIns="0" lIns="0" bIns="0" rIns="0">
            <a:spAutoFit/>
          </a:bodyPr>
          <a:lstStyle/>
          <a:p>
            <a:pPr marL="0" indent="0" lvl="0">
              <a:lnSpc>
                <a:spcPts val="6000"/>
              </a:lnSpc>
            </a:pPr>
            <a:r>
              <a:rPr lang="en-US" sz="5000">
                <a:solidFill>
                  <a:srgbClr val="FFFFFF"/>
                </a:solidFill>
                <a:latin typeface="Poppins Medium Bold"/>
              </a:rPr>
              <a:t> Heart Rate Monitoring</a:t>
            </a:r>
          </a:p>
        </p:txBody>
      </p:sp>
      <p:sp>
        <p:nvSpPr>
          <p:cNvPr name="TextBox 27" id="27"/>
          <p:cNvSpPr txBox="true"/>
          <p:nvPr/>
        </p:nvSpPr>
        <p:spPr>
          <a:xfrm rot="0">
            <a:off x="11371927" y="850068"/>
            <a:ext cx="5887373" cy="762000"/>
          </a:xfrm>
          <a:prstGeom prst="rect">
            <a:avLst/>
          </a:prstGeom>
        </p:spPr>
        <p:txBody>
          <a:bodyPr anchor="t" rtlCol="false" tIns="0" lIns="0" bIns="0" rIns="0">
            <a:spAutoFit/>
          </a:bodyPr>
          <a:lstStyle/>
          <a:p>
            <a:pPr algn="r" marL="0" indent="0" lvl="0">
              <a:lnSpc>
                <a:spcPts val="6000"/>
              </a:lnSpc>
            </a:pPr>
            <a:r>
              <a:rPr lang="en-US" sz="5000">
                <a:solidFill>
                  <a:srgbClr val="FFFFFF"/>
                </a:solidFill>
                <a:latin typeface="Poppins Medium Bold"/>
              </a:rPr>
              <a:t>Panic button</a:t>
            </a:r>
          </a:p>
        </p:txBody>
      </p:sp>
      <p:sp>
        <p:nvSpPr>
          <p:cNvPr name="TextBox 28" id="28"/>
          <p:cNvSpPr txBox="true"/>
          <p:nvPr/>
        </p:nvSpPr>
        <p:spPr>
          <a:xfrm rot="0">
            <a:off x="11371927" y="7730273"/>
            <a:ext cx="6916073" cy="2497455"/>
          </a:xfrm>
          <a:prstGeom prst="rect">
            <a:avLst/>
          </a:prstGeom>
        </p:spPr>
        <p:txBody>
          <a:bodyPr anchor="t" rtlCol="false" tIns="0" lIns="0" bIns="0" rIns="0">
            <a:spAutoFit/>
          </a:bodyPr>
          <a:lstStyle/>
          <a:p>
            <a:pPr>
              <a:lnSpc>
                <a:spcPts val="2520"/>
              </a:lnSpc>
            </a:pPr>
            <a:r>
              <a:rPr lang="en-US" sz="1800">
                <a:solidFill>
                  <a:srgbClr val="FFFFFF"/>
                </a:solidFill>
                <a:latin typeface="Poppins Light"/>
              </a:rPr>
              <a:t>The Discreet Guardian combines </a:t>
            </a:r>
            <a:r>
              <a:rPr lang="en-US" sz="1800">
                <a:solidFill>
                  <a:srgbClr val="FFFFFF"/>
                </a:solidFill>
                <a:latin typeface="Poppins Light Bold"/>
              </a:rPr>
              <a:t>GPS tracking</a:t>
            </a:r>
            <a:r>
              <a:rPr lang="en-US" sz="1800">
                <a:solidFill>
                  <a:srgbClr val="FFFFFF"/>
                </a:solidFill>
                <a:latin typeface="Poppins Light"/>
              </a:rPr>
              <a:t> and </a:t>
            </a:r>
            <a:r>
              <a:rPr lang="en-US" sz="1800">
                <a:solidFill>
                  <a:srgbClr val="FFFFFF"/>
                </a:solidFill>
                <a:latin typeface="Poppins Light Bold"/>
              </a:rPr>
              <a:t>Geo-fencing</a:t>
            </a:r>
            <a:r>
              <a:rPr lang="en-US" sz="1800">
                <a:solidFill>
                  <a:srgbClr val="FFFFFF"/>
                </a:solidFill>
                <a:latin typeface="Poppins Light"/>
              </a:rPr>
              <a:t> with a </a:t>
            </a:r>
            <a:r>
              <a:rPr lang="en-US" sz="1800">
                <a:solidFill>
                  <a:srgbClr val="FFFFFF"/>
                </a:solidFill>
                <a:latin typeface="Poppins Light Bold"/>
              </a:rPr>
              <a:t>GSM module</a:t>
            </a:r>
            <a:r>
              <a:rPr lang="en-US" sz="1800">
                <a:solidFill>
                  <a:srgbClr val="FFFFFF"/>
                </a:solidFill>
                <a:latin typeface="Poppins Light"/>
              </a:rPr>
              <a:t> for cellular network connectivity.</a:t>
            </a:r>
          </a:p>
          <a:p>
            <a:pPr marL="388620" indent="-194310" lvl="1">
              <a:lnSpc>
                <a:spcPts val="2520"/>
              </a:lnSpc>
              <a:buFont typeface="Arial"/>
              <a:buChar char="•"/>
            </a:pPr>
            <a:r>
              <a:rPr lang="en-US" sz="1800">
                <a:solidFill>
                  <a:srgbClr val="FFFFFF"/>
                </a:solidFill>
                <a:latin typeface="Poppins Light"/>
              </a:rPr>
              <a:t>Users are constantly tracked (GPS).</a:t>
            </a:r>
          </a:p>
          <a:p>
            <a:pPr marL="388620" indent="-194310" lvl="1">
              <a:lnSpc>
                <a:spcPts val="2520"/>
              </a:lnSpc>
              <a:buFont typeface="Arial"/>
              <a:buChar char="•"/>
            </a:pPr>
            <a:r>
              <a:rPr lang="en-US" sz="1800">
                <a:solidFill>
                  <a:srgbClr val="FFFFFF"/>
                </a:solidFill>
                <a:latin typeface="Poppins Light"/>
              </a:rPr>
              <a:t>Safe zones (e.g., home, workplace) can be set (Geo-fencing).</a:t>
            </a:r>
          </a:p>
          <a:p>
            <a:pPr marL="388620" indent="-194310" lvl="1">
              <a:lnSpc>
                <a:spcPts val="2520"/>
              </a:lnSpc>
              <a:buFont typeface="Arial"/>
              <a:buChar char="•"/>
            </a:pPr>
            <a:r>
              <a:rPr lang="en-US" sz="1800">
                <a:solidFill>
                  <a:srgbClr val="FFFFFF"/>
                </a:solidFill>
                <a:latin typeface="Poppins Light"/>
              </a:rPr>
              <a:t>Exiting a safe zone triggers an emergency alert with location (GSM).</a:t>
            </a:r>
          </a:p>
          <a:p>
            <a:pPr marL="0" indent="0" lvl="0">
              <a:lnSpc>
                <a:spcPts val="2520"/>
              </a:lnSpc>
            </a:pPr>
          </a:p>
        </p:txBody>
      </p:sp>
      <p:sp>
        <p:nvSpPr>
          <p:cNvPr name="TextBox 29" id="29"/>
          <p:cNvSpPr txBox="true"/>
          <p:nvPr/>
        </p:nvSpPr>
        <p:spPr>
          <a:xfrm rot="0">
            <a:off x="11859342" y="5767388"/>
            <a:ext cx="5399958" cy="1524000"/>
          </a:xfrm>
          <a:prstGeom prst="rect">
            <a:avLst/>
          </a:prstGeom>
        </p:spPr>
        <p:txBody>
          <a:bodyPr anchor="t" rtlCol="false" tIns="0" lIns="0" bIns="0" rIns="0">
            <a:spAutoFit/>
          </a:bodyPr>
          <a:lstStyle/>
          <a:p>
            <a:pPr algn="r" marL="0" indent="0" lvl="0">
              <a:lnSpc>
                <a:spcPts val="6000"/>
              </a:lnSpc>
            </a:pPr>
            <a:r>
              <a:rPr lang="en-US" sz="5000">
                <a:solidFill>
                  <a:srgbClr val="FFFFFF"/>
                </a:solidFill>
                <a:latin typeface="Poppins Medium Bold"/>
              </a:rPr>
              <a:t>Location-Based Safety:</a:t>
            </a:r>
          </a:p>
        </p:txBody>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817004" y="-1389363"/>
            <a:ext cx="19922007" cy="10287000"/>
          </a:xfrm>
          <a:custGeom>
            <a:avLst/>
            <a:gdLst/>
            <a:ahLst/>
            <a:cxnLst/>
            <a:rect r="r" b="b" t="t" l="l"/>
            <a:pathLst>
              <a:path h="10287000" w="19922007">
                <a:moveTo>
                  <a:pt x="0" y="0"/>
                </a:moveTo>
                <a:lnTo>
                  <a:pt x="19922008" y="0"/>
                </a:lnTo>
                <a:lnTo>
                  <a:pt x="19922008"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88266" y="522331"/>
            <a:ext cx="15111469" cy="3231806"/>
          </a:xfrm>
          <a:prstGeom prst="rect">
            <a:avLst/>
          </a:prstGeom>
        </p:spPr>
        <p:txBody>
          <a:bodyPr anchor="t" rtlCol="false" tIns="0" lIns="0" bIns="0" rIns="0">
            <a:spAutoFit/>
          </a:bodyPr>
          <a:lstStyle/>
          <a:p>
            <a:pPr algn="ctr" marL="0" indent="0" lvl="0">
              <a:lnSpc>
                <a:spcPts val="12402"/>
              </a:lnSpc>
              <a:spcBef>
                <a:spcPct val="0"/>
              </a:spcBef>
            </a:pPr>
            <a:r>
              <a:rPr lang="en-US" sz="12279">
                <a:solidFill>
                  <a:srgbClr val="FFFFFF"/>
                </a:solidFill>
                <a:latin typeface="Poppins Medium Bold"/>
              </a:rPr>
              <a:t>TECHNICAL CHALLENGES</a:t>
            </a:r>
          </a:p>
        </p:txBody>
      </p:sp>
      <p:sp>
        <p:nvSpPr>
          <p:cNvPr name="AutoShape 5" id="5"/>
          <p:cNvSpPr/>
          <p:nvPr/>
        </p:nvSpPr>
        <p:spPr>
          <a:xfrm>
            <a:off x="4804865" y="3744612"/>
            <a:ext cx="8678270" cy="0"/>
          </a:xfrm>
          <a:prstGeom prst="line">
            <a:avLst/>
          </a:prstGeom>
          <a:ln cap="rnd" w="19050">
            <a:solidFill>
              <a:srgbClr val="FFFFFF"/>
            </a:solidFill>
            <a:prstDash val="solid"/>
            <a:headEnd type="none" len="sm" w="sm"/>
            <a:tailEnd type="none" len="sm" w="sm"/>
          </a:ln>
        </p:spPr>
      </p:sp>
      <p:sp>
        <p:nvSpPr>
          <p:cNvPr name="TextBox 6" id="6"/>
          <p:cNvSpPr txBox="true"/>
          <p:nvPr/>
        </p:nvSpPr>
        <p:spPr>
          <a:xfrm rot="0">
            <a:off x="0" y="3706512"/>
            <a:ext cx="18288000" cy="669417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FFFFFF"/>
                </a:solidFill>
                <a:latin typeface="Canva Sans Bold"/>
              </a:rPr>
              <a:t>Power Hungry Modules vs. Battery Life</a:t>
            </a:r>
            <a:r>
              <a:rPr lang="en-US" sz="2800">
                <a:solidFill>
                  <a:srgbClr val="FFFFFF"/>
                </a:solidFill>
                <a:latin typeface="Canva Sans"/>
              </a:rPr>
              <a:t>:</a:t>
            </a:r>
            <a:r>
              <a:rPr lang="en-US" sz="2800">
                <a:solidFill>
                  <a:srgbClr val="077980"/>
                </a:solidFill>
                <a:latin typeface="Canva Sans"/>
              </a:rPr>
              <a:t> Balancing features like GPS and GSM with long battery life requires compatible, low-power options. The microcontroller needs to communicate efficiently with these modules to minimize drain.</a:t>
            </a:r>
          </a:p>
          <a:p>
            <a:pPr marL="582933" indent="-291467" lvl="1">
              <a:lnSpc>
                <a:spcPts val="3780"/>
              </a:lnSpc>
              <a:buFont typeface="Arial"/>
              <a:buChar char="•"/>
            </a:pPr>
            <a:r>
              <a:rPr lang="en-US" sz="2700">
                <a:solidFill>
                  <a:srgbClr val="FFFFFF"/>
                </a:solidFill>
                <a:latin typeface="Canva Sans Bold"/>
              </a:rPr>
              <a:t>Accurate Sensors &amp; Seamless Work: </a:t>
            </a:r>
            <a:r>
              <a:rPr lang="en-US" sz="2700">
                <a:solidFill>
                  <a:srgbClr val="077980"/>
                </a:solidFill>
                <a:latin typeface="Canva Sans"/>
              </a:rPr>
              <a:t>Reliable fall detection and activity tracking depend on compatible sensors (accelerometer) and the microcontroller working together to collect and interpret data accurately.</a:t>
            </a:r>
          </a:p>
          <a:p>
            <a:pPr marL="582933" indent="-291467" lvl="1">
              <a:lnSpc>
                <a:spcPts val="3780"/>
              </a:lnSpc>
              <a:buFont typeface="Arial"/>
              <a:buChar char="•"/>
            </a:pPr>
            <a:r>
              <a:rPr lang="en-US" sz="2700">
                <a:solidFill>
                  <a:srgbClr val="FFFFFF"/>
                </a:solidFill>
                <a:latin typeface="Canva Sans Bold"/>
              </a:rPr>
              <a:t>Small Size, Big Comfort</a:t>
            </a:r>
            <a:r>
              <a:rPr lang="en-US" sz="2700">
                <a:solidFill>
                  <a:srgbClr val="FFFFFF"/>
                </a:solidFill>
                <a:latin typeface="Canva Sans"/>
              </a:rPr>
              <a:t>: </a:t>
            </a:r>
            <a:r>
              <a:rPr lang="en-US" sz="2700">
                <a:solidFill>
                  <a:srgbClr val="077980"/>
                </a:solidFill>
                <a:latin typeface="Canva Sans"/>
              </a:rPr>
              <a:t>Squeezing multiple modules into a comfortable wearable requires compatible component sizes and shapes for efficient integration without compromising user comfort.</a:t>
            </a:r>
          </a:p>
          <a:p>
            <a:pPr marL="582933" indent="-291467" lvl="1">
              <a:lnSpc>
                <a:spcPts val="3780"/>
              </a:lnSpc>
              <a:buFont typeface="Arial"/>
              <a:buChar char="•"/>
            </a:pPr>
            <a:r>
              <a:rPr lang="en-US" sz="2700">
                <a:solidFill>
                  <a:srgbClr val="FFFFFF"/>
                </a:solidFill>
                <a:latin typeface="Arimo Bold"/>
              </a:rPr>
              <a:t>Cellular Coverage &amp; Backups</a:t>
            </a:r>
            <a:r>
              <a:rPr lang="en-US" sz="2700">
                <a:solidFill>
                  <a:srgbClr val="077980"/>
                </a:solidFill>
                <a:latin typeface="Arimo Bold"/>
              </a:rPr>
              <a:t>:</a:t>
            </a:r>
            <a:r>
              <a:rPr lang="en-US" sz="2700">
                <a:solidFill>
                  <a:srgbClr val="077980"/>
                </a:solidFill>
                <a:latin typeface="Arimo"/>
              </a:rPr>
              <a:t> GSM relies on cellular networks. Exploring alternative communication options (like satellite) for areas with weak coverage requires compatible modules that work with the microcontroller for data transmission, but may add cost and complexity.</a:t>
            </a:r>
          </a:p>
          <a:p>
            <a:pPr marL="582933" indent="-291467" lvl="1">
              <a:lnSpc>
                <a:spcPts val="3780"/>
              </a:lnSpc>
              <a:buFont typeface="Arial"/>
              <a:buChar char="•"/>
            </a:pPr>
            <a:r>
              <a:rPr lang="en-US" sz="2700">
                <a:solidFill>
                  <a:srgbClr val="FFFFFF"/>
                </a:solidFill>
                <a:latin typeface="Canva Sans Bold"/>
              </a:rPr>
              <a:t>App Compatibility &amp; User Experience: </a:t>
            </a:r>
            <a:r>
              <a:rPr lang="en-US" sz="2700">
                <a:solidFill>
                  <a:srgbClr val="077980"/>
                </a:solidFill>
                <a:latin typeface="Canva Sans"/>
              </a:rPr>
              <a:t>The companion app needs to talk to the microcontroller and interpret sensor data for a user-friendly experience.</a:t>
            </a:r>
          </a:p>
          <a:p>
            <a:pPr marL="582933" indent="-291467" lvl="1">
              <a:lnSpc>
                <a:spcPts val="3780"/>
              </a:lnSpc>
              <a:buFont typeface="Arial"/>
              <a:buChar char="•"/>
            </a:pPr>
            <a:r>
              <a:rPr lang="en-US" sz="2700">
                <a:solidFill>
                  <a:srgbClr val="FFFFFF"/>
                </a:solidFill>
                <a:latin typeface="Canva Sans Bold"/>
              </a:rPr>
              <a:t>Cost-Effective Choices</a:t>
            </a:r>
            <a:r>
              <a:rPr lang="en-US" sz="2700">
                <a:solidFill>
                  <a:srgbClr val="FFFFFF"/>
                </a:solidFill>
                <a:latin typeface="Canva Sans"/>
              </a:rPr>
              <a:t>:</a:t>
            </a:r>
            <a:r>
              <a:rPr lang="en-US" sz="2700">
                <a:solidFill>
                  <a:srgbClr val="077980"/>
                </a:solidFill>
                <a:latin typeface="Canva Sans"/>
              </a:rPr>
              <a:t> Selecting affordable modules that function well together is crucial.</a:t>
            </a:r>
          </a:p>
          <a:p>
            <a:pPr>
              <a:lnSpc>
                <a:spcPts val="36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0735" y="1945839"/>
            <a:ext cx="4810292" cy="8016482"/>
            <a:chOff x="0" y="0"/>
            <a:chExt cx="1374964" cy="2291416"/>
          </a:xfrm>
        </p:grpSpPr>
        <p:sp>
          <p:nvSpPr>
            <p:cNvPr name="Freeform 3" id="3"/>
            <p:cNvSpPr/>
            <p:nvPr/>
          </p:nvSpPr>
          <p:spPr>
            <a:xfrm flipH="false" flipV="false" rot="0">
              <a:off x="0" y="0"/>
              <a:ext cx="1374964" cy="2291416"/>
            </a:xfrm>
            <a:custGeom>
              <a:avLst/>
              <a:gdLst/>
              <a:ahLst/>
              <a:cxnLst/>
              <a:rect r="r" b="b" t="t" l="l"/>
              <a:pathLst>
                <a:path h="2291416" w="1374964">
                  <a:moveTo>
                    <a:pt x="82082" y="0"/>
                  </a:moveTo>
                  <a:lnTo>
                    <a:pt x="1292883" y="0"/>
                  </a:lnTo>
                  <a:cubicBezTo>
                    <a:pt x="1314652" y="0"/>
                    <a:pt x="1335530" y="8648"/>
                    <a:pt x="1350923" y="24041"/>
                  </a:cubicBezTo>
                  <a:cubicBezTo>
                    <a:pt x="1366317" y="39435"/>
                    <a:pt x="1374964" y="60312"/>
                    <a:pt x="1374964" y="82082"/>
                  </a:cubicBezTo>
                  <a:lnTo>
                    <a:pt x="1374964" y="2209334"/>
                  </a:lnTo>
                  <a:cubicBezTo>
                    <a:pt x="1374964" y="2231103"/>
                    <a:pt x="1366317" y="2251981"/>
                    <a:pt x="1350923" y="2267375"/>
                  </a:cubicBezTo>
                  <a:cubicBezTo>
                    <a:pt x="1335530" y="2282768"/>
                    <a:pt x="1314652" y="2291416"/>
                    <a:pt x="1292883" y="2291416"/>
                  </a:cubicBezTo>
                  <a:lnTo>
                    <a:pt x="82082" y="2291416"/>
                  </a:lnTo>
                  <a:cubicBezTo>
                    <a:pt x="60312" y="2291416"/>
                    <a:pt x="39435" y="2282768"/>
                    <a:pt x="24041" y="2267375"/>
                  </a:cubicBezTo>
                  <a:cubicBezTo>
                    <a:pt x="8648" y="2251981"/>
                    <a:pt x="0" y="2231103"/>
                    <a:pt x="0" y="2209334"/>
                  </a:cubicBezTo>
                  <a:lnTo>
                    <a:pt x="0" y="82082"/>
                  </a:lnTo>
                  <a:cubicBezTo>
                    <a:pt x="0" y="60312"/>
                    <a:pt x="8648" y="39435"/>
                    <a:pt x="24041" y="24041"/>
                  </a:cubicBezTo>
                  <a:cubicBezTo>
                    <a:pt x="39435" y="8648"/>
                    <a:pt x="60312" y="0"/>
                    <a:pt x="82082" y="0"/>
                  </a:cubicBezTo>
                  <a:close/>
                </a:path>
              </a:pathLst>
            </a:custGeom>
            <a:solidFill>
              <a:srgbClr val="FFFFFF"/>
            </a:solidFill>
          </p:spPr>
        </p:sp>
        <p:sp>
          <p:nvSpPr>
            <p:cNvPr name="TextBox 4" id="4"/>
            <p:cNvSpPr txBox="true"/>
            <p:nvPr/>
          </p:nvSpPr>
          <p:spPr>
            <a:xfrm>
              <a:off x="0" y="-47625"/>
              <a:ext cx="1374964" cy="233904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985622" y="1880867"/>
            <a:ext cx="13111503" cy="8081453"/>
          </a:xfrm>
          <a:custGeom>
            <a:avLst/>
            <a:gdLst/>
            <a:ahLst/>
            <a:cxnLst/>
            <a:rect r="r" b="b" t="t" l="l"/>
            <a:pathLst>
              <a:path h="8081453" w="1311150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938202" y="1945839"/>
            <a:ext cx="4810292" cy="8016482"/>
            <a:chOff x="0" y="0"/>
            <a:chExt cx="1374964" cy="2291416"/>
          </a:xfrm>
        </p:grpSpPr>
        <p:sp>
          <p:nvSpPr>
            <p:cNvPr name="Freeform 7" id="7"/>
            <p:cNvSpPr/>
            <p:nvPr/>
          </p:nvSpPr>
          <p:spPr>
            <a:xfrm flipH="false" flipV="false" rot="0">
              <a:off x="0" y="0"/>
              <a:ext cx="1374964" cy="2291416"/>
            </a:xfrm>
            <a:custGeom>
              <a:avLst/>
              <a:gdLst/>
              <a:ahLst/>
              <a:cxnLst/>
              <a:rect r="r" b="b" t="t" l="l"/>
              <a:pathLst>
                <a:path h="2291416" w="1374964">
                  <a:moveTo>
                    <a:pt x="82082" y="0"/>
                  </a:moveTo>
                  <a:lnTo>
                    <a:pt x="1292883" y="0"/>
                  </a:lnTo>
                  <a:cubicBezTo>
                    <a:pt x="1314652" y="0"/>
                    <a:pt x="1335530" y="8648"/>
                    <a:pt x="1350923" y="24041"/>
                  </a:cubicBezTo>
                  <a:cubicBezTo>
                    <a:pt x="1366317" y="39435"/>
                    <a:pt x="1374964" y="60312"/>
                    <a:pt x="1374964" y="82082"/>
                  </a:cubicBezTo>
                  <a:lnTo>
                    <a:pt x="1374964" y="2209334"/>
                  </a:lnTo>
                  <a:cubicBezTo>
                    <a:pt x="1374964" y="2231103"/>
                    <a:pt x="1366317" y="2251981"/>
                    <a:pt x="1350923" y="2267375"/>
                  </a:cubicBezTo>
                  <a:cubicBezTo>
                    <a:pt x="1335530" y="2282768"/>
                    <a:pt x="1314652" y="2291416"/>
                    <a:pt x="1292883" y="2291416"/>
                  </a:cubicBezTo>
                  <a:lnTo>
                    <a:pt x="82082" y="2291416"/>
                  </a:lnTo>
                  <a:cubicBezTo>
                    <a:pt x="60312" y="2291416"/>
                    <a:pt x="39435" y="2282768"/>
                    <a:pt x="24041" y="2267375"/>
                  </a:cubicBezTo>
                  <a:cubicBezTo>
                    <a:pt x="8648" y="2251981"/>
                    <a:pt x="0" y="2231103"/>
                    <a:pt x="0" y="2209334"/>
                  </a:cubicBezTo>
                  <a:lnTo>
                    <a:pt x="0" y="82082"/>
                  </a:lnTo>
                  <a:cubicBezTo>
                    <a:pt x="0" y="60312"/>
                    <a:pt x="8648" y="39435"/>
                    <a:pt x="24041" y="24041"/>
                  </a:cubicBezTo>
                  <a:cubicBezTo>
                    <a:pt x="39435" y="8648"/>
                    <a:pt x="60312" y="0"/>
                    <a:pt x="82082" y="0"/>
                  </a:cubicBezTo>
                  <a:close/>
                </a:path>
              </a:pathLst>
            </a:custGeom>
            <a:solidFill>
              <a:srgbClr val="10B5BF"/>
            </a:solidFill>
          </p:spPr>
        </p:sp>
        <p:sp>
          <p:nvSpPr>
            <p:cNvPr name="TextBox 8" id="8"/>
            <p:cNvSpPr txBox="true"/>
            <p:nvPr/>
          </p:nvSpPr>
          <p:spPr>
            <a:xfrm>
              <a:off x="0" y="-47625"/>
              <a:ext cx="1374964" cy="2339041"/>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2157290" y="5784729"/>
            <a:ext cx="2257181" cy="0"/>
          </a:xfrm>
          <a:prstGeom prst="line">
            <a:avLst/>
          </a:prstGeom>
          <a:ln cap="rnd" w="19050">
            <a:solidFill>
              <a:srgbClr val="10B5BF"/>
            </a:solidFill>
            <a:prstDash val="solid"/>
            <a:headEnd type="none" len="sm" w="sm"/>
            <a:tailEnd type="none" len="sm" w="sm"/>
          </a:ln>
        </p:spPr>
      </p:sp>
      <p:sp>
        <p:nvSpPr>
          <p:cNvPr name="AutoShape 10" id="10"/>
          <p:cNvSpPr/>
          <p:nvPr/>
        </p:nvSpPr>
        <p:spPr>
          <a:xfrm>
            <a:off x="7212861" y="5794254"/>
            <a:ext cx="2257181" cy="0"/>
          </a:xfrm>
          <a:prstGeom prst="line">
            <a:avLst/>
          </a:prstGeom>
          <a:ln cap="rnd" w="19050">
            <a:solidFill>
              <a:srgbClr val="000000"/>
            </a:solidFill>
            <a:prstDash val="solid"/>
            <a:headEnd type="none" len="sm" w="sm"/>
            <a:tailEnd type="none" len="sm" w="sm"/>
          </a:ln>
        </p:spPr>
      </p:sp>
      <p:sp>
        <p:nvSpPr>
          <p:cNvPr name="TextBox 11" id="11"/>
          <p:cNvSpPr txBox="true"/>
          <p:nvPr/>
        </p:nvSpPr>
        <p:spPr>
          <a:xfrm rot="0">
            <a:off x="10996144" y="3648272"/>
            <a:ext cx="6770812" cy="2350770"/>
          </a:xfrm>
          <a:prstGeom prst="rect">
            <a:avLst/>
          </a:prstGeom>
        </p:spPr>
        <p:txBody>
          <a:bodyPr anchor="t" rtlCol="false" tIns="0" lIns="0" bIns="0" rIns="0">
            <a:spAutoFit/>
          </a:bodyPr>
          <a:lstStyle/>
          <a:p>
            <a:pPr algn="r" marL="0" indent="0" lvl="0">
              <a:lnSpc>
                <a:spcPts val="9090"/>
              </a:lnSpc>
              <a:spcBef>
                <a:spcPct val="0"/>
              </a:spcBef>
            </a:pPr>
            <a:r>
              <a:rPr lang="en-US" sz="9000">
                <a:solidFill>
                  <a:srgbClr val="FFFFFF"/>
                </a:solidFill>
                <a:latin typeface="Poppins Medium Bold"/>
              </a:rPr>
              <a:t>BENEFITS &amp; IMPACT</a:t>
            </a:r>
          </a:p>
        </p:txBody>
      </p:sp>
      <p:sp>
        <p:nvSpPr>
          <p:cNvPr name="TextBox 12" id="12"/>
          <p:cNvSpPr txBox="true"/>
          <p:nvPr/>
        </p:nvSpPr>
        <p:spPr>
          <a:xfrm rot="0">
            <a:off x="11634793" y="6392785"/>
            <a:ext cx="6132163" cy="28117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Light"/>
              </a:rPr>
              <a:t>The Discreet Guardian offers a safety net, fostering peace of mind with features like location tracking and emergency alerts. This empowers women and girls, boosting confidence and deterring threats, allowing them to move freely. It creates a safer world by potentially discouraging crime, improving emergency response, and informing data-driven safety initiatives (with consent).</a:t>
            </a:r>
          </a:p>
          <a:p>
            <a:pPr algn="just">
              <a:lnSpc>
                <a:spcPts val="2520"/>
              </a:lnSpc>
            </a:pPr>
          </a:p>
        </p:txBody>
      </p:sp>
      <p:sp>
        <p:nvSpPr>
          <p:cNvPr name="TextBox 13" id="13"/>
          <p:cNvSpPr txBox="true"/>
          <p:nvPr/>
        </p:nvSpPr>
        <p:spPr>
          <a:xfrm rot="0">
            <a:off x="1728038" y="2265110"/>
            <a:ext cx="3115686" cy="439166"/>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Peace of mind</a:t>
            </a:r>
          </a:p>
        </p:txBody>
      </p:sp>
      <p:sp>
        <p:nvSpPr>
          <p:cNvPr name="TextBox 14" id="14"/>
          <p:cNvSpPr txBox="true"/>
          <p:nvPr/>
        </p:nvSpPr>
        <p:spPr>
          <a:xfrm rot="0">
            <a:off x="1523653" y="3123884"/>
            <a:ext cx="3524456" cy="2497455"/>
          </a:xfrm>
          <a:prstGeom prst="rect">
            <a:avLst/>
          </a:prstGeom>
        </p:spPr>
        <p:txBody>
          <a:bodyPr anchor="t" rtlCol="false" tIns="0" lIns="0" bIns="0" rIns="0">
            <a:spAutoFit/>
          </a:bodyPr>
          <a:lstStyle/>
          <a:p>
            <a:pPr marL="388620" indent="-194310" lvl="1">
              <a:lnSpc>
                <a:spcPts val="2520"/>
              </a:lnSpc>
              <a:spcBef>
                <a:spcPct val="0"/>
              </a:spcBef>
              <a:buFont typeface="Arial"/>
              <a:buChar char="•"/>
            </a:pPr>
            <a:r>
              <a:rPr lang="en-US" sz="1800">
                <a:solidFill>
                  <a:srgbClr val="10B5BF"/>
                </a:solidFill>
                <a:latin typeface="Poppins Light"/>
              </a:rPr>
              <a:t>C</a:t>
            </a:r>
            <a:r>
              <a:rPr lang="en-US" sz="1800" strike="noStrike" u="none">
                <a:solidFill>
                  <a:srgbClr val="10B5BF"/>
                </a:solidFill>
                <a:latin typeface="Poppins Light"/>
              </a:rPr>
              <a:t>onstant location tracking and emergency alerts reduce user and family anxiety.</a:t>
            </a:r>
          </a:p>
          <a:p>
            <a:pPr marL="388620" indent="-194310" lvl="1">
              <a:lnSpc>
                <a:spcPts val="2520"/>
              </a:lnSpc>
              <a:spcBef>
                <a:spcPct val="0"/>
              </a:spcBef>
              <a:buFont typeface="Arial"/>
              <a:buChar char="•"/>
            </a:pPr>
            <a:r>
              <a:rPr lang="en-US" sz="1800" strike="noStrike" u="none">
                <a:solidFill>
                  <a:srgbClr val="10B5BF"/>
                </a:solidFill>
                <a:latin typeface="Poppins Light"/>
              </a:rPr>
              <a:t>Fall detection ensures help arrives even if a user can't call for it.</a:t>
            </a:r>
          </a:p>
          <a:p>
            <a:pPr marL="0" indent="0" lvl="0">
              <a:lnSpc>
                <a:spcPts val="2520"/>
              </a:lnSpc>
              <a:spcBef>
                <a:spcPct val="0"/>
              </a:spcBef>
            </a:pPr>
          </a:p>
        </p:txBody>
      </p:sp>
      <p:sp>
        <p:nvSpPr>
          <p:cNvPr name="TextBox 15" id="15"/>
          <p:cNvSpPr txBox="true"/>
          <p:nvPr/>
        </p:nvSpPr>
        <p:spPr>
          <a:xfrm rot="0">
            <a:off x="1728038" y="6085275"/>
            <a:ext cx="3115686" cy="439166"/>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Empowerment</a:t>
            </a:r>
          </a:p>
        </p:txBody>
      </p:sp>
      <p:sp>
        <p:nvSpPr>
          <p:cNvPr name="TextBox 16" id="16"/>
          <p:cNvSpPr txBox="true"/>
          <p:nvPr/>
        </p:nvSpPr>
        <p:spPr>
          <a:xfrm rot="0">
            <a:off x="1523653" y="7075170"/>
            <a:ext cx="3524456" cy="2183130"/>
          </a:xfrm>
          <a:prstGeom prst="rect">
            <a:avLst/>
          </a:prstGeom>
        </p:spPr>
        <p:txBody>
          <a:bodyPr anchor="t" rtlCol="false" tIns="0" lIns="0" bIns="0" rIns="0">
            <a:spAutoFit/>
          </a:bodyPr>
          <a:lstStyle/>
          <a:p>
            <a:pPr algn="just" marL="388620" indent="-194310" lvl="1">
              <a:lnSpc>
                <a:spcPts val="2520"/>
              </a:lnSpc>
              <a:spcBef>
                <a:spcPct val="0"/>
              </a:spcBef>
              <a:buFont typeface="Arial"/>
              <a:buChar char="•"/>
            </a:pPr>
            <a:r>
              <a:rPr lang="en-US" sz="1800">
                <a:solidFill>
                  <a:srgbClr val="10B5BF"/>
                </a:solidFill>
                <a:latin typeface="Poppins Light"/>
              </a:rPr>
              <a:t>B</a:t>
            </a:r>
            <a:r>
              <a:rPr lang="en-US" sz="1800" strike="noStrike" u="none">
                <a:solidFill>
                  <a:srgbClr val="10B5BF"/>
                </a:solidFill>
                <a:latin typeface="Poppins Light"/>
              </a:rPr>
              <a:t>oosts confidence for women and girls, allowing them to navigate freely.</a:t>
            </a:r>
          </a:p>
          <a:p>
            <a:pPr algn="just">
              <a:lnSpc>
                <a:spcPts val="2520"/>
              </a:lnSpc>
              <a:spcBef>
                <a:spcPct val="0"/>
              </a:spcBef>
            </a:pPr>
          </a:p>
          <a:p>
            <a:pPr algn="just" marL="388620" indent="-194310" lvl="1">
              <a:lnSpc>
                <a:spcPts val="2520"/>
              </a:lnSpc>
              <a:spcBef>
                <a:spcPct val="0"/>
              </a:spcBef>
              <a:buFont typeface="Arial"/>
              <a:buChar char="•"/>
            </a:pPr>
            <a:r>
              <a:rPr lang="en-US" sz="1800" strike="noStrike" u="none">
                <a:solidFill>
                  <a:srgbClr val="10B5BF"/>
                </a:solidFill>
                <a:latin typeface="Poppins Light"/>
              </a:rPr>
              <a:t>The device itself deters potential threats.</a:t>
            </a:r>
          </a:p>
          <a:p>
            <a:pPr algn="just" marL="0" indent="0" lvl="0">
              <a:lnSpc>
                <a:spcPts val="2520"/>
              </a:lnSpc>
              <a:spcBef>
                <a:spcPct val="0"/>
              </a:spcBef>
            </a:pPr>
          </a:p>
        </p:txBody>
      </p:sp>
      <p:sp>
        <p:nvSpPr>
          <p:cNvPr name="TextBox 17" id="17"/>
          <p:cNvSpPr txBox="true"/>
          <p:nvPr/>
        </p:nvSpPr>
        <p:spPr>
          <a:xfrm rot="0">
            <a:off x="6989890" y="2265110"/>
            <a:ext cx="2706916" cy="439166"/>
          </a:xfrm>
          <a:prstGeom prst="rect">
            <a:avLst/>
          </a:prstGeom>
        </p:spPr>
        <p:txBody>
          <a:bodyPr anchor="t" rtlCol="false" tIns="0" lIns="0" bIns="0" rIns="0">
            <a:spAutoFit/>
          </a:bodyPr>
          <a:lstStyle/>
          <a:p>
            <a:pPr algn="ctr">
              <a:lnSpc>
                <a:spcPts val="3232"/>
              </a:lnSpc>
            </a:pPr>
            <a:r>
              <a:rPr lang="en-US" sz="3200">
                <a:solidFill>
                  <a:srgbClr val="000000"/>
                </a:solidFill>
                <a:latin typeface="Poppins Medium Heavy"/>
              </a:rPr>
              <a:t>Safer world</a:t>
            </a:r>
          </a:p>
        </p:txBody>
      </p:sp>
      <p:sp>
        <p:nvSpPr>
          <p:cNvPr name="TextBox 18" id="18"/>
          <p:cNvSpPr txBox="true"/>
          <p:nvPr/>
        </p:nvSpPr>
        <p:spPr>
          <a:xfrm rot="0">
            <a:off x="6581120" y="3123884"/>
            <a:ext cx="3524456" cy="2497455"/>
          </a:xfrm>
          <a:prstGeom prst="rect">
            <a:avLst/>
          </a:prstGeom>
        </p:spPr>
        <p:txBody>
          <a:bodyPr anchor="t" rtlCol="false" tIns="0" lIns="0" bIns="0" rIns="0">
            <a:spAutoFit/>
          </a:bodyPr>
          <a:lstStyle/>
          <a:p>
            <a:pPr marL="388620" indent="-194310" lvl="1">
              <a:lnSpc>
                <a:spcPts val="2520"/>
              </a:lnSpc>
              <a:spcBef>
                <a:spcPct val="0"/>
              </a:spcBef>
              <a:buFont typeface="Arial"/>
              <a:buChar char="•"/>
            </a:pPr>
            <a:r>
              <a:rPr lang="en-US" sz="1800">
                <a:solidFill>
                  <a:srgbClr val="000000"/>
                </a:solidFill>
                <a:latin typeface="Poppins Light"/>
              </a:rPr>
              <a:t>Disc</a:t>
            </a:r>
            <a:r>
              <a:rPr lang="en-US" sz="1800" strike="noStrike" u="none">
                <a:solidFill>
                  <a:srgbClr val="000000"/>
                </a:solidFill>
                <a:latin typeface="Poppins Light"/>
              </a:rPr>
              <a:t>ourages crime and empowers bystanders to intervene.</a:t>
            </a:r>
          </a:p>
          <a:p>
            <a:pPr marL="388620" indent="-194310" lvl="1">
              <a:lnSpc>
                <a:spcPts val="2520"/>
              </a:lnSpc>
              <a:spcBef>
                <a:spcPct val="0"/>
              </a:spcBef>
              <a:buFont typeface="Arial"/>
              <a:buChar char="•"/>
            </a:pPr>
            <a:r>
              <a:rPr lang="en-US" sz="1800" strike="noStrike" u="none">
                <a:solidFill>
                  <a:srgbClr val="000000"/>
                </a:solidFill>
                <a:latin typeface="Poppins Light"/>
              </a:rPr>
              <a:t>Timely intervention through accurate location data improves emergency response.</a:t>
            </a:r>
          </a:p>
          <a:p>
            <a:pPr marL="0" indent="0" lvl="0">
              <a:lnSpc>
                <a:spcPts val="2520"/>
              </a:lnSpc>
              <a:spcBef>
                <a:spcPct val="0"/>
              </a:spcBef>
            </a:pPr>
          </a:p>
        </p:txBody>
      </p:sp>
      <p:sp>
        <p:nvSpPr>
          <p:cNvPr name="TextBox 19" id="19"/>
          <p:cNvSpPr txBox="true"/>
          <p:nvPr/>
        </p:nvSpPr>
        <p:spPr>
          <a:xfrm rot="0">
            <a:off x="5938202" y="6085275"/>
            <a:ext cx="4913602" cy="848741"/>
          </a:xfrm>
          <a:prstGeom prst="rect">
            <a:avLst/>
          </a:prstGeom>
        </p:spPr>
        <p:txBody>
          <a:bodyPr anchor="t" rtlCol="false" tIns="0" lIns="0" bIns="0" rIns="0">
            <a:spAutoFit/>
          </a:bodyPr>
          <a:lstStyle/>
          <a:p>
            <a:pPr algn="ctr">
              <a:lnSpc>
                <a:spcPts val="3232"/>
              </a:lnSpc>
            </a:pPr>
            <a:r>
              <a:rPr lang="en-US" sz="3200">
                <a:solidFill>
                  <a:srgbClr val="000000"/>
                </a:solidFill>
                <a:latin typeface="Poppins Medium Heavy"/>
              </a:rPr>
              <a:t>Data-Driven </a:t>
            </a:r>
          </a:p>
          <a:p>
            <a:pPr algn="ctr">
              <a:lnSpc>
                <a:spcPts val="3232"/>
              </a:lnSpc>
            </a:pPr>
            <a:r>
              <a:rPr lang="en-US" sz="3200">
                <a:solidFill>
                  <a:srgbClr val="000000"/>
                </a:solidFill>
                <a:latin typeface="Poppins Medium Heavy"/>
              </a:rPr>
              <a:t>Advocacy</a:t>
            </a:r>
          </a:p>
        </p:txBody>
      </p:sp>
      <p:sp>
        <p:nvSpPr>
          <p:cNvPr name="TextBox 20" id="20"/>
          <p:cNvSpPr txBox="true"/>
          <p:nvPr/>
        </p:nvSpPr>
        <p:spPr>
          <a:xfrm rot="0">
            <a:off x="6632775" y="7075170"/>
            <a:ext cx="3524456" cy="2183130"/>
          </a:xfrm>
          <a:prstGeom prst="rect">
            <a:avLst/>
          </a:prstGeom>
        </p:spPr>
        <p:txBody>
          <a:bodyPr anchor="t" rtlCol="false" tIns="0" lIns="0" bIns="0" rIns="0">
            <a:spAutoFit/>
          </a:bodyPr>
          <a:lstStyle/>
          <a:p>
            <a:pPr marL="0" indent="0" lvl="0">
              <a:lnSpc>
                <a:spcPts val="2520"/>
              </a:lnSpc>
              <a:spcBef>
                <a:spcPct val="0"/>
              </a:spcBef>
            </a:pPr>
            <a:r>
              <a:rPr lang="en-US" sz="1800">
                <a:solidFill>
                  <a:srgbClr val="000000"/>
                </a:solidFill>
                <a:latin typeface="Poppins Light"/>
              </a:rPr>
              <a:t>Anonymized user data (with consent) can inform policymakers and NGOs about safety trends and areas needing improvement, leading to more effective safety initiatives.</a:t>
            </a:r>
          </a:p>
        </p:txBody>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638265" y="-102870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88266" y="522331"/>
            <a:ext cx="15111469" cy="3231806"/>
          </a:xfrm>
          <a:prstGeom prst="rect">
            <a:avLst/>
          </a:prstGeom>
        </p:spPr>
        <p:txBody>
          <a:bodyPr anchor="t" rtlCol="false" tIns="0" lIns="0" bIns="0" rIns="0">
            <a:spAutoFit/>
          </a:bodyPr>
          <a:lstStyle/>
          <a:p>
            <a:pPr algn="ctr" marL="0" indent="0" lvl="0">
              <a:lnSpc>
                <a:spcPts val="12402"/>
              </a:lnSpc>
              <a:spcBef>
                <a:spcPct val="0"/>
              </a:spcBef>
            </a:pPr>
            <a:r>
              <a:rPr lang="en-US" sz="12279">
                <a:solidFill>
                  <a:srgbClr val="FFFFFF"/>
                </a:solidFill>
                <a:latin typeface="Poppins Medium Bold"/>
              </a:rPr>
              <a:t>REAL LIFE CHALLENGES</a:t>
            </a:r>
          </a:p>
        </p:txBody>
      </p:sp>
      <p:sp>
        <p:nvSpPr>
          <p:cNvPr name="AutoShape 5" id="5"/>
          <p:cNvSpPr/>
          <p:nvPr/>
        </p:nvSpPr>
        <p:spPr>
          <a:xfrm>
            <a:off x="4804865" y="3763662"/>
            <a:ext cx="8678270" cy="0"/>
          </a:xfrm>
          <a:prstGeom prst="line">
            <a:avLst/>
          </a:prstGeom>
          <a:ln cap="rnd" w="19050">
            <a:solidFill>
              <a:srgbClr val="FFFFFF"/>
            </a:solidFill>
            <a:prstDash val="solid"/>
            <a:headEnd type="none" len="sm" w="sm"/>
            <a:tailEnd type="none" len="sm" w="sm"/>
          </a:ln>
        </p:spPr>
      </p:sp>
      <p:sp>
        <p:nvSpPr>
          <p:cNvPr name="TextBox 6" id="6"/>
          <p:cNvSpPr txBox="true"/>
          <p:nvPr/>
        </p:nvSpPr>
        <p:spPr>
          <a:xfrm rot="0">
            <a:off x="178738" y="3792237"/>
            <a:ext cx="17592095" cy="6358763"/>
          </a:xfrm>
          <a:prstGeom prst="rect">
            <a:avLst/>
          </a:prstGeom>
        </p:spPr>
        <p:txBody>
          <a:bodyPr anchor="t" rtlCol="false" tIns="0" lIns="0" bIns="0" rIns="0">
            <a:spAutoFit/>
          </a:bodyPr>
          <a:lstStyle/>
          <a:p>
            <a:pPr>
              <a:lnSpc>
                <a:spcPts val="2626"/>
              </a:lnSpc>
            </a:pPr>
          </a:p>
          <a:p>
            <a:pPr>
              <a:lnSpc>
                <a:spcPts val="2626"/>
              </a:lnSpc>
            </a:pPr>
          </a:p>
          <a:p>
            <a:pPr marL="561344" indent="-280672" lvl="1">
              <a:lnSpc>
                <a:spcPts val="2626"/>
              </a:lnSpc>
              <a:buFont typeface="Arial"/>
              <a:buChar char="•"/>
            </a:pPr>
            <a:r>
              <a:rPr lang="en-US" sz="2600">
                <a:solidFill>
                  <a:srgbClr val="FFFFFF"/>
                </a:solidFill>
                <a:latin typeface="Poppins Medium Heavy"/>
              </a:rPr>
              <a:t>False Alarms: </a:t>
            </a:r>
            <a:r>
              <a:rPr lang="en-US" sz="2600">
                <a:solidFill>
                  <a:srgbClr val="077980"/>
                </a:solidFill>
                <a:latin typeface="Poppins Medium"/>
              </a:rPr>
              <a:t>Accidental activation of emergency features can drain batteries and cause unnecessary strain on emergency services.</a:t>
            </a:r>
          </a:p>
          <a:p>
            <a:pPr>
              <a:lnSpc>
                <a:spcPts val="2626"/>
              </a:lnSpc>
            </a:pPr>
          </a:p>
          <a:p>
            <a:pPr>
              <a:lnSpc>
                <a:spcPts val="2626"/>
              </a:lnSpc>
            </a:pPr>
          </a:p>
          <a:p>
            <a:pPr marL="561344" indent="-280672" lvl="1">
              <a:lnSpc>
                <a:spcPts val="2626"/>
              </a:lnSpc>
              <a:buFont typeface="Arial"/>
              <a:buChar char="•"/>
            </a:pPr>
            <a:r>
              <a:rPr lang="en-US" sz="2600">
                <a:solidFill>
                  <a:srgbClr val="FFFFFF"/>
                </a:solidFill>
                <a:latin typeface="Poppins Medium Heavy"/>
              </a:rPr>
              <a:t>Discreet Activation: </a:t>
            </a:r>
            <a:r>
              <a:rPr lang="en-US" sz="2600">
                <a:solidFill>
                  <a:srgbClr val="077980"/>
                </a:solidFill>
                <a:latin typeface="Poppins Medium"/>
              </a:rPr>
              <a:t>In dangerous situations, it may be difficult or impossible to activate a safety device without alerting the perpetrator.</a:t>
            </a:r>
          </a:p>
          <a:p>
            <a:pPr>
              <a:lnSpc>
                <a:spcPts val="2626"/>
              </a:lnSpc>
            </a:pPr>
          </a:p>
          <a:p>
            <a:pPr>
              <a:lnSpc>
                <a:spcPts val="2626"/>
              </a:lnSpc>
            </a:pPr>
          </a:p>
          <a:p>
            <a:pPr marL="561344" indent="-280672" lvl="1">
              <a:lnSpc>
                <a:spcPts val="2626"/>
              </a:lnSpc>
              <a:buFont typeface="Arial"/>
              <a:buChar char="•"/>
            </a:pPr>
            <a:r>
              <a:rPr lang="en-US" sz="2600">
                <a:solidFill>
                  <a:srgbClr val="FFFFFF"/>
                </a:solidFill>
                <a:latin typeface="Poppins Medium Heavy"/>
              </a:rPr>
              <a:t>Social Stigma: </a:t>
            </a:r>
            <a:r>
              <a:rPr lang="en-US" sz="2600">
                <a:solidFill>
                  <a:srgbClr val="077980"/>
                </a:solidFill>
                <a:latin typeface="Poppins Medium"/>
              </a:rPr>
              <a:t>Wearing a safety device might be seen as a sign of vulnerability or fear, discouraging some women and girls.</a:t>
            </a:r>
          </a:p>
          <a:p>
            <a:pPr>
              <a:lnSpc>
                <a:spcPts val="2626"/>
              </a:lnSpc>
            </a:pPr>
          </a:p>
          <a:p>
            <a:pPr>
              <a:lnSpc>
                <a:spcPts val="2626"/>
              </a:lnSpc>
            </a:pPr>
          </a:p>
          <a:p>
            <a:pPr marL="561344" indent="-280672" lvl="1">
              <a:lnSpc>
                <a:spcPts val="2626"/>
              </a:lnSpc>
              <a:buFont typeface="Arial"/>
              <a:buChar char="•"/>
            </a:pPr>
            <a:r>
              <a:rPr lang="en-US" sz="2600">
                <a:solidFill>
                  <a:srgbClr val="F0F0F0"/>
                </a:solidFill>
                <a:latin typeface="Poppins Medium Heavy"/>
              </a:rPr>
              <a:t>Cost and Accessibility: </a:t>
            </a:r>
            <a:r>
              <a:rPr lang="en-US" sz="2600">
                <a:solidFill>
                  <a:srgbClr val="077980"/>
                </a:solidFill>
                <a:latin typeface="Poppins Medium"/>
              </a:rPr>
              <a:t>The cost of these devices can be a barrier for low-income individuals.</a:t>
            </a:r>
          </a:p>
          <a:p>
            <a:pPr>
              <a:lnSpc>
                <a:spcPts val="2626"/>
              </a:lnSpc>
            </a:pPr>
          </a:p>
          <a:p>
            <a:pPr>
              <a:lnSpc>
                <a:spcPts val="2626"/>
              </a:lnSpc>
            </a:pPr>
          </a:p>
          <a:p>
            <a:pPr marL="561344" indent="-280672" lvl="1">
              <a:lnSpc>
                <a:spcPts val="2626"/>
              </a:lnSpc>
              <a:buFont typeface="Arial"/>
              <a:buChar char="•"/>
            </a:pPr>
            <a:r>
              <a:rPr lang="en-US" sz="2600">
                <a:solidFill>
                  <a:srgbClr val="FFFFFF"/>
                </a:solidFill>
                <a:latin typeface="Poppins Medium Heavy"/>
              </a:rPr>
              <a:t>Privacy Concerns: </a:t>
            </a:r>
            <a:r>
              <a:rPr lang="en-US" sz="2600">
                <a:solidFill>
                  <a:srgbClr val="077980"/>
                </a:solidFill>
                <a:latin typeface="Poppins Medium"/>
              </a:rPr>
              <a:t>Data collected by the devices raises concerns about privacy and potential misuse.</a:t>
            </a:r>
          </a:p>
        </p:txBody>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638265" y="-102870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88266" y="522331"/>
            <a:ext cx="15111469" cy="3230010"/>
          </a:xfrm>
          <a:prstGeom prst="rect">
            <a:avLst/>
          </a:prstGeom>
        </p:spPr>
        <p:txBody>
          <a:bodyPr anchor="t" rtlCol="false" tIns="0" lIns="0" bIns="0" rIns="0">
            <a:spAutoFit/>
          </a:bodyPr>
          <a:lstStyle/>
          <a:p>
            <a:pPr algn="ctr" marL="0" indent="0" lvl="0">
              <a:lnSpc>
                <a:spcPts val="12402"/>
              </a:lnSpc>
              <a:spcBef>
                <a:spcPct val="0"/>
              </a:spcBef>
            </a:pPr>
            <a:r>
              <a:rPr lang="en-US" sz="12279">
                <a:solidFill>
                  <a:srgbClr val="FFFFFF"/>
                </a:solidFill>
                <a:latin typeface="Poppins Medium Bold"/>
              </a:rPr>
              <a:t>SIMPLIFYING CHALLENGES</a:t>
            </a:r>
          </a:p>
        </p:txBody>
      </p:sp>
      <p:sp>
        <p:nvSpPr>
          <p:cNvPr name="AutoShape 5" id="5"/>
          <p:cNvSpPr/>
          <p:nvPr/>
        </p:nvSpPr>
        <p:spPr>
          <a:xfrm>
            <a:off x="4804865" y="3763662"/>
            <a:ext cx="8678270" cy="0"/>
          </a:xfrm>
          <a:prstGeom prst="line">
            <a:avLst/>
          </a:prstGeom>
          <a:ln cap="rnd" w="19050">
            <a:solidFill>
              <a:srgbClr val="FFFFFF"/>
            </a:solidFill>
            <a:prstDash val="solid"/>
            <a:headEnd type="none" len="sm" w="sm"/>
            <a:tailEnd type="none" len="sm" w="sm"/>
          </a:ln>
        </p:spPr>
      </p:sp>
      <p:sp>
        <p:nvSpPr>
          <p:cNvPr name="TextBox 6" id="6"/>
          <p:cNvSpPr txBox="true"/>
          <p:nvPr/>
        </p:nvSpPr>
        <p:spPr>
          <a:xfrm rot="0">
            <a:off x="307187" y="3790441"/>
            <a:ext cx="17632861" cy="6358763"/>
          </a:xfrm>
          <a:prstGeom prst="rect">
            <a:avLst/>
          </a:prstGeom>
        </p:spPr>
        <p:txBody>
          <a:bodyPr anchor="t" rtlCol="false" tIns="0" lIns="0" bIns="0" rIns="0">
            <a:spAutoFit/>
          </a:bodyPr>
          <a:lstStyle/>
          <a:p>
            <a:pPr algn="just">
              <a:lnSpc>
                <a:spcPts val="2626"/>
              </a:lnSpc>
            </a:pPr>
            <a:r>
              <a:rPr lang="en-US" sz="2600">
                <a:solidFill>
                  <a:srgbClr val="FFFFFF"/>
                </a:solidFill>
                <a:latin typeface="Poppins Medium Bold"/>
              </a:rPr>
              <a:t>False Alarms:</a:t>
            </a:r>
          </a:p>
          <a:p>
            <a:pPr algn="just">
              <a:lnSpc>
                <a:spcPts val="2626"/>
              </a:lnSpc>
            </a:pPr>
            <a:r>
              <a:rPr lang="en-US" sz="2600">
                <a:solidFill>
                  <a:srgbClr val="FFFFFF"/>
                </a:solidFill>
                <a:latin typeface="Poppins Medium Bold"/>
              </a:rPr>
              <a:t>Smart Algorithms:</a:t>
            </a:r>
            <a:r>
              <a:rPr lang="en-US" sz="2600">
                <a:solidFill>
                  <a:srgbClr val="FFFFFF"/>
                </a:solidFill>
                <a:latin typeface="Poppins Medium"/>
              </a:rPr>
              <a:t/>
            </a:r>
            <a:r>
              <a:rPr lang="en-US" sz="2600">
                <a:solidFill>
                  <a:srgbClr val="10B5BF"/>
                </a:solidFill>
                <a:latin typeface="Poppins Medium"/>
              </a:rPr>
              <a:t>Analyze data to reduce accidental triggers.</a:t>
            </a:r>
          </a:p>
          <a:p>
            <a:pPr algn="just">
              <a:lnSpc>
                <a:spcPts val="2626"/>
              </a:lnSpc>
            </a:pPr>
            <a:r>
              <a:rPr lang="en-US" sz="2600">
                <a:solidFill>
                  <a:srgbClr val="FFFFFF"/>
                </a:solidFill>
                <a:latin typeface="Poppins Medium Bold"/>
              </a:rPr>
              <a:t>User Confirmation:</a:t>
            </a:r>
            <a:r>
              <a:rPr lang="en-US" sz="2600">
                <a:solidFill>
                  <a:srgbClr val="10B5BF"/>
                </a:solidFill>
                <a:latin typeface="Poppins Medium"/>
              </a:rPr>
              <a:t> Double press or in-app confirmation minimizes false alerts.</a:t>
            </a:r>
          </a:p>
          <a:p>
            <a:pPr algn="r">
              <a:lnSpc>
                <a:spcPts val="2626"/>
              </a:lnSpc>
            </a:pPr>
            <a:r>
              <a:rPr lang="en-US" sz="2600">
                <a:solidFill>
                  <a:srgbClr val="FFFFFF"/>
                </a:solidFill>
                <a:latin typeface="Poppins Medium"/>
              </a:rPr>
              <a:t/>
            </a:r>
            <a:r>
              <a:rPr lang="en-US" sz="2600">
                <a:solidFill>
                  <a:srgbClr val="FFFFFF"/>
                </a:solidFill>
                <a:latin typeface="Poppins Medium Bold"/>
              </a:rPr>
              <a:t>Discreet Activation:</a:t>
            </a:r>
          </a:p>
          <a:p>
            <a:pPr algn="r">
              <a:lnSpc>
                <a:spcPts val="2626"/>
              </a:lnSpc>
            </a:pPr>
            <a:r>
              <a:rPr lang="en-US" sz="2600">
                <a:solidFill>
                  <a:srgbClr val="FFFFFF"/>
                </a:solidFill>
                <a:latin typeface="Poppins Medium Bold"/>
              </a:rPr>
              <a:t>Silent Alerts:</a:t>
            </a:r>
            <a:r>
              <a:rPr lang="en-US" sz="2600">
                <a:solidFill>
                  <a:srgbClr val="10B5BF"/>
                </a:solidFill>
                <a:latin typeface="Poppins Medium"/>
              </a:rPr>
              <a:t> Sent to contacts without visible device notification</a:t>
            </a:r>
            <a:r>
              <a:rPr lang="en-US" sz="2600">
                <a:solidFill>
                  <a:srgbClr val="FFFFFF"/>
                </a:solidFill>
                <a:latin typeface="Poppins Medium Bold"/>
              </a:rPr>
              <a:t>.</a:t>
            </a:r>
          </a:p>
          <a:p>
            <a:pPr algn="r">
              <a:lnSpc>
                <a:spcPts val="2626"/>
              </a:lnSpc>
            </a:pPr>
            <a:r>
              <a:rPr lang="en-US" sz="2600">
                <a:solidFill>
                  <a:srgbClr val="FFFFFF"/>
                </a:solidFill>
                <a:latin typeface="Poppins Medium Bold"/>
              </a:rPr>
              <a:t>Voice Commands: </a:t>
            </a:r>
            <a:r>
              <a:rPr lang="en-US" sz="2600">
                <a:solidFill>
                  <a:srgbClr val="10B5BF"/>
                </a:solidFill>
                <a:latin typeface="Poppins Medium"/>
              </a:rPr>
              <a:t>Trigger alerts without needing to touch the device</a:t>
            </a:r>
            <a:r>
              <a:rPr lang="en-US" sz="2600">
                <a:solidFill>
                  <a:srgbClr val="FFFFFF"/>
                </a:solidFill>
                <a:latin typeface="Poppins Medium Bold"/>
              </a:rPr>
              <a:t>.</a:t>
            </a:r>
          </a:p>
          <a:p>
            <a:pPr algn="r">
              <a:lnSpc>
                <a:spcPts val="2626"/>
              </a:lnSpc>
            </a:pPr>
            <a:r>
              <a:rPr lang="en-US" sz="2600">
                <a:solidFill>
                  <a:srgbClr val="FFFFFF"/>
                </a:solidFill>
                <a:latin typeface="Poppins Medium Bold"/>
              </a:rPr>
              <a:t>Future: Gesture Recognition: </a:t>
            </a:r>
            <a:r>
              <a:rPr lang="en-US" sz="2600">
                <a:solidFill>
                  <a:srgbClr val="10B5BF"/>
                </a:solidFill>
                <a:latin typeface="Poppins Medium"/>
              </a:rPr>
              <a:t>Enable even subtler activation methods</a:t>
            </a:r>
            <a:r>
              <a:rPr lang="en-US" sz="2600">
                <a:solidFill>
                  <a:srgbClr val="FFFFFF"/>
                </a:solidFill>
                <a:latin typeface="Poppins Medium Bold"/>
              </a:rPr>
              <a:t>.</a:t>
            </a:r>
          </a:p>
          <a:p>
            <a:pPr algn="just">
              <a:lnSpc>
                <a:spcPts val="2626"/>
              </a:lnSpc>
            </a:pPr>
            <a:r>
              <a:rPr lang="en-US" sz="2600">
                <a:solidFill>
                  <a:srgbClr val="FFFFFF"/>
                </a:solidFill>
                <a:latin typeface="Poppins Medium Bold"/>
              </a:rPr>
              <a:t>Social Stigma:</a:t>
            </a:r>
          </a:p>
          <a:p>
            <a:pPr algn="just">
              <a:lnSpc>
                <a:spcPts val="2626"/>
              </a:lnSpc>
            </a:pPr>
            <a:r>
              <a:rPr lang="en-US" sz="2600">
                <a:solidFill>
                  <a:srgbClr val="FFFFFF"/>
                </a:solidFill>
                <a:latin typeface="Poppins Medium Bold"/>
              </a:rPr>
              <a:t>Fashionable Design:</a:t>
            </a:r>
            <a:r>
              <a:rPr lang="en-US" sz="2600">
                <a:solidFill>
                  <a:srgbClr val="10B5BF"/>
                </a:solidFill>
                <a:latin typeface="Poppins Medium"/>
              </a:rPr>
              <a:t> Collaborate with designers for stylish wearables.</a:t>
            </a:r>
          </a:p>
          <a:p>
            <a:pPr algn="just">
              <a:lnSpc>
                <a:spcPts val="2626"/>
              </a:lnSpc>
            </a:pPr>
            <a:r>
              <a:rPr lang="en-US" sz="2600">
                <a:solidFill>
                  <a:srgbClr val="FFFFFF"/>
                </a:solidFill>
                <a:latin typeface="Poppins Medium Bold"/>
              </a:rPr>
              <a:t>Empowerment Focus: </a:t>
            </a:r>
            <a:r>
              <a:rPr lang="en-US" sz="2600">
                <a:solidFill>
                  <a:srgbClr val="10B5BF"/>
                </a:solidFill>
                <a:latin typeface="Poppins Medium"/>
              </a:rPr>
              <a:t>Frame it as a confidence booster and deterrent.</a:t>
            </a:r>
          </a:p>
          <a:p>
            <a:pPr algn="r">
              <a:lnSpc>
                <a:spcPts val="2626"/>
              </a:lnSpc>
            </a:pPr>
            <a:r>
              <a:rPr lang="en-US" sz="2600">
                <a:solidFill>
                  <a:srgbClr val="FFFFFF"/>
                </a:solidFill>
                <a:latin typeface="Poppins Medium Bold"/>
              </a:rPr>
              <a:t>Cost and Accessibility:</a:t>
            </a:r>
          </a:p>
          <a:p>
            <a:pPr algn="r">
              <a:lnSpc>
                <a:spcPts val="2626"/>
              </a:lnSpc>
            </a:pPr>
            <a:r>
              <a:rPr lang="en-US" sz="2600">
                <a:solidFill>
                  <a:srgbClr val="FFFFFF"/>
                </a:solidFill>
                <a:latin typeface="Poppins Medium Bold"/>
              </a:rPr>
              <a:t>Strategic Partnerships: </a:t>
            </a:r>
            <a:r>
              <a:rPr lang="en-US" sz="2600">
                <a:solidFill>
                  <a:srgbClr val="10B5BF"/>
                </a:solidFill>
                <a:latin typeface="Poppins Medium"/>
              </a:rPr>
              <a:t>Offer subsidies or discounts for vulnerable populations.</a:t>
            </a:r>
          </a:p>
          <a:p>
            <a:pPr algn="r">
              <a:lnSpc>
                <a:spcPts val="2626"/>
              </a:lnSpc>
            </a:pPr>
            <a:r>
              <a:rPr lang="en-US" sz="2600">
                <a:solidFill>
                  <a:srgbClr val="FFFFFF"/>
                </a:solidFill>
                <a:latin typeface="Poppins Medium Bold"/>
              </a:rPr>
              <a:t>Tiered Pricing:</a:t>
            </a:r>
            <a:r>
              <a:rPr lang="en-US" sz="2600">
                <a:solidFill>
                  <a:srgbClr val="10B5BF"/>
                </a:solidFill>
                <a:latin typeface="Poppins Medium"/>
              </a:rPr>
              <a:t> Different feature sets at varying price points.</a:t>
            </a:r>
          </a:p>
          <a:p>
            <a:pPr algn="just">
              <a:lnSpc>
                <a:spcPts val="2626"/>
              </a:lnSpc>
            </a:pPr>
            <a:r>
              <a:rPr lang="en-US" sz="2600">
                <a:solidFill>
                  <a:srgbClr val="FFFFFF"/>
                </a:solidFill>
                <a:latin typeface="Poppins Medium Bold"/>
              </a:rPr>
              <a:t>Privacy Concerns:</a:t>
            </a:r>
          </a:p>
          <a:p>
            <a:pPr algn="just">
              <a:lnSpc>
                <a:spcPts val="2626"/>
              </a:lnSpc>
            </a:pPr>
            <a:r>
              <a:rPr lang="en-US" sz="2600">
                <a:solidFill>
                  <a:srgbClr val="FFFFFF"/>
                </a:solidFill>
                <a:latin typeface="Poppins Medium Bold"/>
              </a:rPr>
              <a:t>Robust Encryption:</a:t>
            </a:r>
            <a:r>
              <a:rPr lang="en-US" sz="2600">
                <a:solidFill>
                  <a:srgbClr val="FFFFFF"/>
                </a:solidFill>
                <a:latin typeface="Poppins Medium"/>
              </a:rPr>
              <a:t/>
            </a:r>
            <a:r>
              <a:rPr lang="en-US" sz="2600">
                <a:solidFill>
                  <a:srgbClr val="10B5BF"/>
                </a:solidFill>
                <a:latin typeface="Poppins Medium"/>
              </a:rPr>
              <a:t>Strong protocols safeguard data during transmission/storage.</a:t>
            </a:r>
          </a:p>
          <a:p>
            <a:pPr algn="just">
              <a:lnSpc>
                <a:spcPts val="2626"/>
              </a:lnSpc>
            </a:pPr>
            <a:r>
              <a:rPr lang="en-US" sz="2600">
                <a:solidFill>
                  <a:srgbClr val="FFFFFF"/>
                </a:solidFill>
                <a:latin typeface="Poppins Medium Bold"/>
              </a:rPr>
              <a:t>Clear Data Practices:</a:t>
            </a:r>
            <a:r>
              <a:rPr lang="en-US" sz="2600">
                <a:solidFill>
                  <a:srgbClr val="10B5BF"/>
                </a:solidFill>
                <a:latin typeface="Poppins Medium"/>
              </a:rPr>
              <a:t> Explain data collection, usage, and sharing.</a:t>
            </a:r>
          </a:p>
          <a:p>
            <a:pPr algn="just">
              <a:lnSpc>
                <a:spcPts val="2626"/>
              </a:lnSpc>
            </a:pPr>
            <a:r>
              <a:rPr lang="en-US" sz="2600">
                <a:solidFill>
                  <a:srgbClr val="FFFFFF"/>
                </a:solidFill>
                <a:latin typeface="Poppins Medium Bold"/>
              </a:rPr>
              <a:t>User Control:</a:t>
            </a:r>
            <a:r>
              <a:rPr lang="en-US" sz="2600">
                <a:solidFill>
                  <a:srgbClr val="10B5BF"/>
                </a:solidFill>
                <a:latin typeface="Poppins Medium"/>
              </a:rPr>
              <a:t> Users decide what data is collected and shared.</a:t>
            </a:r>
          </a:p>
          <a:p>
            <a:pPr algn="just">
              <a:lnSpc>
                <a:spcPts val="2626"/>
              </a:lnSpc>
            </a:pPr>
            <a:r>
              <a:rPr lang="en-US" sz="2600">
                <a:solidFill>
                  <a:srgbClr val="FFFFFF"/>
                </a:solidFill>
                <a:latin typeface="Poppins Medium Bold"/>
              </a:rPr>
              <a:t>Anonymized Data:</a:t>
            </a:r>
            <a:r>
              <a:rPr lang="en-US" sz="2600">
                <a:solidFill>
                  <a:srgbClr val="10B5BF"/>
                </a:solidFill>
                <a:latin typeface="Poppins Medium"/>
              </a:rPr>
              <a:t> Provides insights without compromising privacy.</a:t>
            </a:r>
          </a:p>
          <a:p>
            <a:pPr algn="just">
              <a:lnSpc>
                <a:spcPts val="2626"/>
              </a:lnSpc>
            </a:pP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952706"/>
            <a:ext cx="18288000" cy="4945071"/>
            <a:chOff x="0" y="0"/>
            <a:chExt cx="24384000" cy="6593427"/>
          </a:xfrm>
        </p:grpSpPr>
        <p:pic>
          <p:nvPicPr>
            <p:cNvPr name="Picture 3" id="3"/>
            <p:cNvPicPr>
              <a:picLocks noChangeAspect="true"/>
            </p:cNvPicPr>
            <p:nvPr/>
          </p:nvPicPr>
          <p:blipFill>
            <a:blip r:embed="rId2">
              <a:alphaModFix amt="50000"/>
            </a:blip>
            <a:srcRect l="0" t="29745" r="0" b="29745"/>
            <a:stretch>
              <a:fillRect/>
            </a:stretch>
          </p:blipFill>
          <p:spPr>
            <a:xfrm flipH="false" flipV="false">
              <a:off x="0" y="0"/>
              <a:ext cx="24384000" cy="6593427"/>
            </a:xfrm>
            <a:prstGeom prst="rect">
              <a:avLst/>
            </a:prstGeom>
          </p:spPr>
        </p:pic>
      </p:gr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48888" t="0" r="-28888" b="0"/>
            </a:stretch>
          </a:blipFill>
        </p:spPr>
      </p:sp>
      <p:grpSp>
        <p:nvGrpSpPr>
          <p:cNvPr name="Group 5" id="5"/>
          <p:cNvGrpSpPr/>
          <p:nvPr/>
        </p:nvGrpSpPr>
        <p:grpSpPr>
          <a:xfrm rot="0">
            <a:off x="2121361" y="3564976"/>
            <a:ext cx="1860266" cy="18602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85292" y="3564976"/>
            <a:ext cx="1860266" cy="18602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245833" y="3564976"/>
            <a:ext cx="1860266" cy="1860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4306373" y="3564976"/>
            <a:ext cx="1860266" cy="1860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772166" y="438106"/>
            <a:ext cx="16718663" cy="2088521"/>
          </a:xfrm>
          <a:prstGeom prst="rect">
            <a:avLst/>
          </a:prstGeom>
        </p:spPr>
        <p:txBody>
          <a:bodyPr anchor="t" rtlCol="false" tIns="0" lIns="0" bIns="0" rIns="0">
            <a:spAutoFit/>
          </a:bodyPr>
          <a:lstStyle/>
          <a:p>
            <a:pPr algn="l" marL="0" indent="0" lvl="0">
              <a:lnSpc>
                <a:spcPts val="8080"/>
              </a:lnSpc>
              <a:spcBef>
                <a:spcPct val="0"/>
              </a:spcBef>
            </a:pPr>
            <a:r>
              <a:rPr lang="en-US" sz="8000" strike="noStrike" u="none">
                <a:solidFill>
                  <a:srgbClr val="FFFFFF"/>
                </a:solidFill>
                <a:latin typeface="Poppins Light"/>
              </a:rPr>
              <a:t>WHAT IS </a:t>
            </a:r>
          </a:p>
          <a:p>
            <a:pPr algn="l" marL="0" indent="0" lvl="0">
              <a:lnSpc>
                <a:spcPts val="8080"/>
              </a:lnSpc>
              <a:spcBef>
                <a:spcPct val="0"/>
              </a:spcBef>
            </a:pPr>
            <a:r>
              <a:rPr lang="en-US" sz="8000" strike="noStrike" u="none">
                <a:solidFill>
                  <a:srgbClr val="10B5BF"/>
                </a:solidFill>
                <a:latin typeface="Poppins Medium Bold"/>
              </a:rPr>
              <a:t>FUTURE &amp; ITS ADVANCEMENTS?</a:t>
            </a:r>
          </a:p>
        </p:txBody>
      </p:sp>
      <p:sp>
        <p:nvSpPr>
          <p:cNvPr name="TextBox 18" id="18"/>
          <p:cNvSpPr txBox="true"/>
          <p:nvPr/>
        </p:nvSpPr>
        <p:spPr>
          <a:xfrm rot="0">
            <a:off x="2491959" y="4299338"/>
            <a:ext cx="1119071" cy="439166"/>
          </a:xfrm>
          <a:prstGeom prst="rect">
            <a:avLst/>
          </a:prstGeom>
        </p:spPr>
        <p:txBody>
          <a:bodyPr anchor="t" rtlCol="false" tIns="0" lIns="0" bIns="0" rIns="0">
            <a:spAutoFit/>
          </a:bodyPr>
          <a:lstStyle/>
          <a:p>
            <a:pPr algn="ctr">
              <a:lnSpc>
                <a:spcPts val="3232"/>
              </a:lnSpc>
            </a:pPr>
            <a:r>
              <a:rPr lang="en-US" sz="3200">
                <a:solidFill>
                  <a:srgbClr val="FFFFFF"/>
                </a:solidFill>
                <a:latin typeface="Poppins Medium Heavy"/>
              </a:rPr>
              <a:t>1.</a:t>
            </a:r>
          </a:p>
        </p:txBody>
      </p:sp>
      <p:sp>
        <p:nvSpPr>
          <p:cNvPr name="TextBox 19" id="19"/>
          <p:cNvSpPr txBox="true"/>
          <p:nvPr/>
        </p:nvSpPr>
        <p:spPr>
          <a:xfrm rot="0">
            <a:off x="6555889" y="4299338"/>
            <a:ext cx="1119071" cy="439166"/>
          </a:xfrm>
          <a:prstGeom prst="rect">
            <a:avLst/>
          </a:prstGeom>
        </p:spPr>
        <p:txBody>
          <a:bodyPr anchor="t" rtlCol="false" tIns="0" lIns="0" bIns="0" rIns="0">
            <a:spAutoFit/>
          </a:bodyPr>
          <a:lstStyle/>
          <a:p>
            <a:pPr algn="ctr">
              <a:lnSpc>
                <a:spcPts val="3232"/>
              </a:lnSpc>
            </a:pPr>
            <a:r>
              <a:rPr lang="en-US" sz="3200">
                <a:solidFill>
                  <a:srgbClr val="FFFFFF"/>
                </a:solidFill>
                <a:latin typeface="Poppins Medium Heavy"/>
              </a:rPr>
              <a:t>2.</a:t>
            </a:r>
          </a:p>
        </p:txBody>
      </p:sp>
      <p:sp>
        <p:nvSpPr>
          <p:cNvPr name="TextBox 20" id="20"/>
          <p:cNvSpPr txBox="true"/>
          <p:nvPr/>
        </p:nvSpPr>
        <p:spPr>
          <a:xfrm rot="0">
            <a:off x="10617308" y="4299338"/>
            <a:ext cx="1119071" cy="439166"/>
          </a:xfrm>
          <a:prstGeom prst="rect">
            <a:avLst/>
          </a:prstGeom>
        </p:spPr>
        <p:txBody>
          <a:bodyPr anchor="t" rtlCol="false" tIns="0" lIns="0" bIns="0" rIns="0">
            <a:spAutoFit/>
          </a:bodyPr>
          <a:lstStyle/>
          <a:p>
            <a:pPr algn="ctr">
              <a:lnSpc>
                <a:spcPts val="3232"/>
              </a:lnSpc>
            </a:pPr>
            <a:r>
              <a:rPr lang="en-US" sz="3200">
                <a:solidFill>
                  <a:srgbClr val="FFFFFF"/>
                </a:solidFill>
                <a:latin typeface="Poppins Medium Heavy"/>
              </a:rPr>
              <a:t>3.</a:t>
            </a:r>
          </a:p>
        </p:txBody>
      </p:sp>
      <p:sp>
        <p:nvSpPr>
          <p:cNvPr name="TextBox 21" id="21"/>
          <p:cNvSpPr txBox="true"/>
          <p:nvPr/>
        </p:nvSpPr>
        <p:spPr>
          <a:xfrm rot="0">
            <a:off x="14677848" y="4299338"/>
            <a:ext cx="1119071" cy="439166"/>
          </a:xfrm>
          <a:prstGeom prst="rect">
            <a:avLst/>
          </a:prstGeom>
        </p:spPr>
        <p:txBody>
          <a:bodyPr anchor="t" rtlCol="false" tIns="0" lIns="0" bIns="0" rIns="0">
            <a:spAutoFit/>
          </a:bodyPr>
          <a:lstStyle/>
          <a:p>
            <a:pPr algn="ctr">
              <a:lnSpc>
                <a:spcPts val="3232"/>
              </a:lnSpc>
            </a:pPr>
            <a:r>
              <a:rPr lang="en-US" sz="3200">
                <a:solidFill>
                  <a:srgbClr val="FFFFFF"/>
                </a:solidFill>
                <a:latin typeface="Poppins Medium Heavy"/>
              </a:rPr>
              <a:t>4.</a:t>
            </a:r>
          </a:p>
        </p:txBody>
      </p:sp>
      <p:sp>
        <p:nvSpPr>
          <p:cNvPr name="TextBox 22" id="22"/>
          <p:cNvSpPr txBox="true"/>
          <p:nvPr/>
        </p:nvSpPr>
        <p:spPr>
          <a:xfrm rot="0">
            <a:off x="1833563" y="5688989"/>
            <a:ext cx="2461855" cy="1258316"/>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Advanced Biometric Sensors</a:t>
            </a:r>
          </a:p>
        </p:txBody>
      </p:sp>
      <p:sp>
        <p:nvSpPr>
          <p:cNvPr name="TextBox 23" id="23"/>
          <p:cNvSpPr txBox="true"/>
          <p:nvPr/>
        </p:nvSpPr>
        <p:spPr>
          <a:xfrm rot="0">
            <a:off x="1483666" y="7128280"/>
            <a:ext cx="3161650" cy="1544320"/>
          </a:xfrm>
          <a:prstGeom prst="rect">
            <a:avLst/>
          </a:prstGeom>
        </p:spPr>
        <p:txBody>
          <a:bodyPr anchor="t" rtlCol="false" tIns="0" lIns="0" bIns="0" rIns="0">
            <a:spAutoFit/>
          </a:bodyPr>
          <a:lstStyle/>
          <a:p>
            <a:pPr algn="ctr" marL="0" indent="0" lvl="0">
              <a:lnSpc>
                <a:spcPts val="3080"/>
              </a:lnSpc>
              <a:spcBef>
                <a:spcPct val="0"/>
              </a:spcBef>
            </a:pPr>
            <a:r>
              <a:rPr lang="en-US" sz="2200">
                <a:solidFill>
                  <a:srgbClr val="FFFFFF"/>
                </a:solidFill>
                <a:latin typeface="Poppins Light"/>
              </a:rPr>
              <a:t>Incorporate blood oxygen or stress level monitoring for a more holistic safety picture</a:t>
            </a:r>
          </a:p>
        </p:txBody>
      </p:sp>
      <p:sp>
        <p:nvSpPr>
          <p:cNvPr name="TextBox 24" id="24"/>
          <p:cNvSpPr txBox="true"/>
          <p:nvPr/>
        </p:nvSpPr>
        <p:spPr>
          <a:xfrm rot="0">
            <a:off x="5925455" y="5737646"/>
            <a:ext cx="2820424" cy="1258316"/>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AI-powered Threat Detection</a:t>
            </a:r>
          </a:p>
        </p:txBody>
      </p:sp>
      <p:sp>
        <p:nvSpPr>
          <p:cNvPr name="TextBox 25" id="25"/>
          <p:cNvSpPr txBox="true"/>
          <p:nvPr/>
        </p:nvSpPr>
        <p:spPr>
          <a:xfrm rot="0">
            <a:off x="5547663" y="7162713"/>
            <a:ext cx="3583834" cy="15544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rPr>
              <a:t> Develop AI algorithms to analyze sensor data and predict potential dangers, prompting proactive interventions</a:t>
            </a:r>
          </a:p>
        </p:txBody>
      </p:sp>
      <p:sp>
        <p:nvSpPr>
          <p:cNvPr name="TextBox 26" id="26"/>
          <p:cNvSpPr txBox="true"/>
          <p:nvPr/>
        </p:nvSpPr>
        <p:spPr>
          <a:xfrm rot="0">
            <a:off x="10017346" y="5786303"/>
            <a:ext cx="2379940" cy="848741"/>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Optimize Algorithms</a:t>
            </a:r>
          </a:p>
        </p:txBody>
      </p:sp>
      <p:sp>
        <p:nvSpPr>
          <p:cNvPr name="TextBox 27" id="27"/>
          <p:cNvSpPr txBox="true"/>
          <p:nvPr/>
        </p:nvSpPr>
        <p:spPr>
          <a:xfrm rot="0">
            <a:off x="9679598" y="7162713"/>
            <a:ext cx="3055436" cy="15544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rPr>
              <a:t> Continuously refine fall detection, activity tracking, and potential threat prediction for better accuracy.</a:t>
            </a:r>
          </a:p>
        </p:txBody>
      </p:sp>
      <p:sp>
        <p:nvSpPr>
          <p:cNvPr name="TextBox 28" id="28"/>
          <p:cNvSpPr txBox="true"/>
          <p:nvPr/>
        </p:nvSpPr>
        <p:spPr>
          <a:xfrm rot="0">
            <a:off x="14109238" y="5834960"/>
            <a:ext cx="2379940" cy="848741"/>
          </a:xfrm>
          <a:prstGeom prst="rect">
            <a:avLst/>
          </a:prstGeom>
        </p:spPr>
        <p:txBody>
          <a:bodyPr anchor="t" rtlCol="false" tIns="0" lIns="0" bIns="0" rIns="0">
            <a:spAutoFit/>
          </a:bodyPr>
          <a:lstStyle/>
          <a:p>
            <a:pPr algn="ctr">
              <a:lnSpc>
                <a:spcPts val="3232"/>
              </a:lnSpc>
            </a:pPr>
            <a:r>
              <a:rPr lang="en-US" sz="3200">
                <a:solidFill>
                  <a:srgbClr val="10B5BF"/>
                </a:solidFill>
                <a:latin typeface="Poppins Medium Heavy"/>
              </a:rPr>
              <a:t>Identify User Needs</a:t>
            </a:r>
          </a:p>
        </p:txBody>
      </p:sp>
      <p:sp>
        <p:nvSpPr>
          <p:cNvPr name="TextBox 29" id="29"/>
          <p:cNvSpPr txBox="true"/>
          <p:nvPr/>
        </p:nvSpPr>
        <p:spPr>
          <a:xfrm rot="0">
            <a:off x="14031776" y="7162713"/>
            <a:ext cx="2534864" cy="15544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rPr>
              <a:t>Tailor features and functionalities based on real-world usage patterns and user feedback.</a:t>
            </a:r>
          </a:p>
        </p:txBody>
      </p:sp>
      <p:sp>
        <p:nvSpPr>
          <p:cNvPr name="TextBox 30" id="30"/>
          <p:cNvSpPr txBox="true"/>
          <p:nvPr/>
        </p:nvSpPr>
        <p:spPr>
          <a:xfrm rot="0">
            <a:off x="2121361" y="8787678"/>
            <a:ext cx="1444527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Continuously improve the companion app's interface and features based on user suggestions</a:t>
            </a:r>
          </a:p>
        </p:txBody>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24018" y="-4131162"/>
            <a:ext cx="15082150" cy="12257675"/>
          </a:xfrm>
          <a:custGeom>
            <a:avLst/>
            <a:gdLst/>
            <a:ahLst/>
            <a:cxnLst/>
            <a:rect r="r" b="b" t="t" l="l"/>
            <a:pathLst>
              <a:path h="12257675" w="15082150">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741412" y="5169158"/>
            <a:ext cx="3882606" cy="6859"/>
          </a:xfrm>
          <a:prstGeom prst="line">
            <a:avLst/>
          </a:prstGeom>
          <a:ln cap="rnd" w="19050">
            <a:solidFill>
              <a:srgbClr val="10B5BF"/>
            </a:solidFill>
            <a:prstDash val="solid"/>
            <a:headEnd type="none" len="sm" w="sm"/>
            <a:tailEnd type="none" len="sm" w="sm"/>
          </a:ln>
        </p:spPr>
      </p:sp>
      <p:sp>
        <p:nvSpPr>
          <p:cNvPr name="AutoShape 4" id="4"/>
          <p:cNvSpPr/>
          <p:nvPr/>
        </p:nvSpPr>
        <p:spPr>
          <a:xfrm>
            <a:off x="522499" y="5155440"/>
            <a:ext cx="3882606" cy="6859"/>
          </a:xfrm>
          <a:prstGeom prst="line">
            <a:avLst/>
          </a:prstGeom>
          <a:ln cap="rnd" w="19050">
            <a:solidFill>
              <a:srgbClr val="10B5BF"/>
            </a:solidFill>
            <a:prstDash val="solid"/>
            <a:headEnd type="none" len="sm" w="sm"/>
            <a:tailEnd type="none" len="sm" w="sm"/>
          </a:ln>
        </p:spPr>
      </p:sp>
      <p:sp>
        <p:nvSpPr>
          <p:cNvPr name="Freeform 5" id="5"/>
          <p:cNvSpPr/>
          <p:nvPr/>
        </p:nvSpPr>
        <p:spPr>
          <a:xfrm flipH="false" flipV="false" rot="1944154">
            <a:off x="9603682" y="-2884857"/>
            <a:ext cx="9452303" cy="9641282"/>
          </a:xfrm>
          <a:custGeom>
            <a:avLst/>
            <a:gdLst/>
            <a:ahLst/>
            <a:cxnLst/>
            <a:rect r="r" b="b" t="t" l="l"/>
            <a:pathLst>
              <a:path h="9641282" w="9452303">
                <a:moveTo>
                  <a:pt x="0" y="0"/>
                </a:moveTo>
                <a:lnTo>
                  <a:pt x="9452304" y="0"/>
                </a:lnTo>
                <a:lnTo>
                  <a:pt x="9452304" y="9641282"/>
                </a:lnTo>
                <a:lnTo>
                  <a:pt x="0" y="9641282"/>
                </a:lnTo>
                <a:lnTo>
                  <a:pt x="0" y="0"/>
                </a:lnTo>
                <a:close/>
              </a:path>
            </a:pathLst>
          </a:custGeom>
          <a:blipFill>
            <a:blip r:embed="rId4"/>
            <a:stretch>
              <a:fillRect l="-58500" t="-13981" r="-45964" b="-19573"/>
            </a:stretch>
          </a:blipFill>
        </p:spPr>
      </p:sp>
      <p:sp>
        <p:nvSpPr>
          <p:cNvPr name="AutoShape 6" id="6"/>
          <p:cNvSpPr/>
          <p:nvPr/>
        </p:nvSpPr>
        <p:spPr>
          <a:xfrm>
            <a:off x="8960341" y="8119653"/>
            <a:ext cx="3882606" cy="6859"/>
          </a:xfrm>
          <a:prstGeom prst="line">
            <a:avLst/>
          </a:prstGeom>
          <a:ln cap="rnd" w="19050">
            <a:solidFill>
              <a:srgbClr val="10B5BF"/>
            </a:solidFill>
            <a:prstDash val="solid"/>
            <a:headEnd type="none" len="sm" w="sm"/>
            <a:tailEnd type="none" len="sm" w="sm"/>
          </a:ln>
        </p:spPr>
      </p:sp>
      <p:sp>
        <p:nvSpPr>
          <p:cNvPr name="AutoShape 7" id="7"/>
          <p:cNvSpPr/>
          <p:nvPr/>
        </p:nvSpPr>
        <p:spPr>
          <a:xfrm>
            <a:off x="13246836" y="8119653"/>
            <a:ext cx="3786612" cy="6859"/>
          </a:xfrm>
          <a:prstGeom prst="line">
            <a:avLst/>
          </a:prstGeom>
          <a:ln cap="rnd" w="19050">
            <a:solidFill>
              <a:srgbClr val="10B5BF"/>
            </a:solidFill>
            <a:prstDash val="solid"/>
            <a:headEnd type="none" len="sm" w="sm"/>
            <a:tailEnd type="none" len="sm" w="sm"/>
          </a:ln>
        </p:spPr>
      </p:sp>
      <p:sp>
        <p:nvSpPr>
          <p:cNvPr name="Freeform 8" id="8"/>
          <p:cNvSpPr/>
          <p:nvPr/>
        </p:nvSpPr>
        <p:spPr>
          <a:xfrm flipH="true" flipV="false" rot="-3800411">
            <a:off x="-532038" y="7320829"/>
            <a:ext cx="9123971" cy="10266072"/>
          </a:xfrm>
          <a:custGeom>
            <a:avLst/>
            <a:gdLst/>
            <a:ahLst/>
            <a:cxnLst/>
            <a:rect r="r" b="b" t="t" l="l"/>
            <a:pathLst>
              <a:path h="10266072" w="9123971">
                <a:moveTo>
                  <a:pt x="9123971" y="0"/>
                </a:moveTo>
                <a:lnTo>
                  <a:pt x="0" y="0"/>
                </a:lnTo>
                <a:lnTo>
                  <a:pt x="0" y="10266072"/>
                </a:lnTo>
                <a:lnTo>
                  <a:pt x="9123971" y="10266072"/>
                </a:lnTo>
                <a:lnTo>
                  <a:pt x="9123971" y="0"/>
                </a:lnTo>
                <a:close/>
              </a:path>
            </a:pathLst>
          </a:custGeom>
          <a:blipFill>
            <a:blip r:embed="rId5">
              <a:alphaModFix amt="36000"/>
            </a:blip>
            <a:stretch>
              <a:fillRect l="0" t="0" r="0" b="0"/>
            </a:stretch>
          </a:blipFill>
        </p:spPr>
      </p:sp>
      <p:sp>
        <p:nvSpPr>
          <p:cNvPr name="TextBox 9" id="9"/>
          <p:cNvSpPr txBox="true"/>
          <p:nvPr/>
        </p:nvSpPr>
        <p:spPr>
          <a:xfrm rot="0">
            <a:off x="522483" y="1200150"/>
            <a:ext cx="6569066" cy="2350770"/>
          </a:xfrm>
          <a:prstGeom prst="rect">
            <a:avLst/>
          </a:prstGeom>
        </p:spPr>
        <p:txBody>
          <a:bodyPr anchor="t" rtlCol="false" tIns="0" lIns="0" bIns="0" rIns="0">
            <a:spAutoFit/>
          </a:bodyPr>
          <a:lstStyle/>
          <a:p>
            <a:pPr marL="0" indent="0" lvl="0">
              <a:lnSpc>
                <a:spcPts val="9090"/>
              </a:lnSpc>
              <a:spcBef>
                <a:spcPct val="0"/>
              </a:spcBef>
            </a:pPr>
            <a:r>
              <a:rPr lang="en-US" sz="9000" strike="noStrike" u="none">
                <a:solidFill>
                  <a:srgbClr val="FFFFFF"/>
                </a:solidFill>
                <a:latin typeface="Poppins Medium Bold"/>
              </a:rPr>
              <a:t>TABLE OF CONTENTS</a:t>
            </a:r>
          </a:p>
        </p:txBody>
      </p:sp>
      <p:sp>
        <p:nvSpPr>
          <p:cNvPr name="TextBox 10" id="10"/>
          <p:cNvSpPr txBox="true"/>
          <p:nvPr/>
        </p:nvSpPr>
        <p:spPr>
          <a:xfrm rot="0">
            <a:off x="522499" y="5578427"/>
            <a:ext cx="3786612" cy="495300"/>
          </a:xfrm>
          <a:prstGeom prst="rect">
            <a:avLst/>
          </a:prstGeom>
        </p:spPr>
        <p:txBody>
          <a:bodyPr anchor="t" rtlCol="false" tIns="0" lIns="0" bIns="0" rIns="0">
            <a:spAutoFit/>
          </a:bodyPr>
          <a:lstStyle/>
          <a:p>
            <a:pPr marL="0" indent="0" lvl="0">
              <a:lnSpc>
                <a:spcPts val="3840"/>
              </a:lnSpc>
            </a:pPr>
            <a:r>
              <a:rPr lang="en-US" sz="3200">
                <a:solidFill>
                  <a:srgbClr val="FFFFFF"/>
                </a:solidFill>
                <a:latin typeface="Poppins Medium Bold"/>
              </a:rPr>
              <a:t>Introduction</a:t>
            </a:r>
          </a:p>
        </p:txBody>
      </p:sp>
      <p:sp>
        <p:nvSpPr>
          <p:cNvPr name="TextBox 11" id="11"/>
          <p:cNvSpPr txBox="true"/>
          <p:nvPr/>
        </p:nvSpPr>
        <p:spPr>
          <a:xfrm rot="0">
            <a:off x="4741412" y="5578427"/>
            <a:ext cx="3882606" cy="981075"/>
          </a:xfrm>
          <a:prstGeom prst="rect">
            <a:avLst/>
          </a:prstGeom>
        </p:spPr>
        <p:txBody>
          <a:bodyPr anchor="t" rtlCol="false" tIns="0" lIns="0" bIns="0" rIns="0">
            <a:spAutoFit/>
          </a:bodyPr>
          <a:lstStyle/>
          <a:p>
            <a:pPr marL="0" indent="0" lvl="0">
              <a:lnSpc>
                <a:spcPts val="3840"/>
              </a:lnSpc>
            </a:pPr>
            <a:r>
              <a:rPr lang="en-US" sz="3200">
                <a:solidFill>
                  <a:srgbClr val="FFFFFF"/>
                </a:solidFill>
                <a:latin typeface="Poppins Medium Bold"/>
              </a:rPr>
              <a:t>Design &amp; Implementation </a:t>
            </a:r>
          </a:p>
        </p:txBody>
      </p:sp>
      <p:sp>
        <p:nvSpPr>
          <p:cNvPr name="TextBox 12" id="12"/>
          <p:cNvSpPr txBox="true"/>
          <p:nvPr/>
        </p:nvSpPr>
        <p:spPr>
          <a:xfrm rot="0">
            <a:off x="522499" y="4075960"/>
            <a:ext cx="1703859" cy="862470"/>
          </a:xfrm>
          <a:prstGeom prst="rect">
            <a:avLst/>
          </a:prstGeom>
        </p:spPr>
        <p:txBody>
          <a:bodyPr anchor="t" rtlCol="false" tIns="0" lIns="0" bIns="0" rIns="0">
            <a:spAutoFit/>
          </a:bodyPr>
          <a:lstStyle/>
          <a:p>
            <a:pPr marL="0" indent="0" lvl="0">
              <a:lnSpc>
                <a:spcPts val="6545"/>
              </a:lnSpc>
              <a:spcBef>
                <a:spcPct val="0"/>
              </a:spcBef>
            </a:pPr>
            <a:r>
              <a:rPr lang="en-US" sz="6480">
                <a:solidFill>
                  <a:srgbClr val="10B5BF"/>
                </a:solidFill>
                <a:latin typeface="Poppins Medium Bold"/>
              </a:rPr>
              <a:t>01.</a:t>
            </a:r>
          </a:p>
        </p:txBody>
      </p:sp>
      <p:sp>
        <p:nvSpPr>
          <p:cNvPr name="TextBox 13" id="13"/>
          <p:cNvSpPr txBox="true"/>
          <p:nvPr/>
        </p:nvSpPr>
        <p:spPr>
          <a:xfrm rot="0">
            <a:off x="4741412" y="4075960"/>
            <a:ext cx="1703859" cy="862470"/>
          </a:xfrm>
          <a:prstGeom prst="rect">
            <a:avLst/>
          </a:prstGeom>
        </p:spPr>
        <p:txBody>
          <a:bodyPr anchor="t" rtlCol="false" tIns="0" lIns="0" bIns="0" rIns="0">
            <a:spAutoFit/>
          </a:bodyPr>
          <a:lstStyle/>
          <a:p>
            <a:pPr marL="0" indent="0" lvl="0">
              <a:lnSpc>
                <a:spcPts val="6545"/>
              </a:lnSpc>
              <a:spcBef>
                <a:spcPct val="0"/>
              </a:spcBef>
            </a:pPr>
            <a:r>
              <a:rPr lang="en-US" sz="6480">
                <a:solidFill>
                  <a:srgbClr val="10B5BF"/>
                </a:solidFill>
                <a:latin typeface="Poppins Medium Bold"/>
              </a:rPr>
              <a:t>02.</a:t>
            </a:r>
          </a:p>
        </p:txBody>
      </p:sp>
      <p:sp>
        <p:nvSpPr>
          <p:cNvPr name="TextBox 14" id="14"/>
          <p:cNvSpPr txBox="true"/>
          <p:nvPr/>
        </p:nvSpPr>
        <p:spPr>
          <a:xfrm rot="0">
            <a:off x="8960341" y="8528923"/>
            <a:ext cx="3882606" cy="981075"/>
          </a:xfrm>
          <a:prstGeom prst="rect">
            <a:avLst/>
          </a:prstGeom>
        </p:spPr>
        <p:txBody>
          <a:bodyPr anchor="t" rtlCol="false" tIns="0" lIns="0" bIns="0" rIns="0">
            <a:spAutoFit/>
          </a:bodyPr>
          <a:lstStyle/>
          <a:p>
            <a:pPr marL="0" indent="0" lvl="0">
              <a:lnSpc>
                <a:spcPts val="3840"/>
              </a:lnSpc>
            </a:pPr>
            <a:r>
              <a:rPr lang="en-US" sz="3200">
                <a:solidFill>
                  <a:srgbClr val="FFFFFF"/>
                </a:solidFill>
                <a:latin typeface="Poppins Medium Bold"/>
              </a:rPr>
              <a:t>challenges &amp; solutions</a:t>
            </a:r>
          </a:p>
        </p:txBody>
      </p:sp>
      <p:sp>
        <p:nvSpPr>
          <p:cNvPr name="TextBox 15" id="15"/>
          <p:cNvSpPr txBox="true"/>
          <p:nvPr/>
        </p:nvSpPr>
        <p:spPr>
          <a:xfrm rot="0">
            <a:off x="13246836" y="8522064"/>
            <a:ext cx="3786612" cy="981075"/>
          </a:xfrm>
          <a:prstGeom prst="rect">
            <a:avLst/>
          </a:prstGeom>
        </p:spPr>
        <p:txBody>
          <a:bodyPr anchor="t" rtlCol="false" tIns="0" lIns="0" bIns="0" rIns="0">
            <a:spAutoFit/>
          </a:bodyPr>
          <a:lstStyle/>
          <a:p>
            <a:pPr marL="0" indent="0" lvl="0">
              <a:lnSpc>
                <a:spcPts val="3840"/>
              </a:lnSpc>
            </a:pPr>
            <a:r>
              <a:rPr lang="en-US" sz="3200">
                <a:solidFill>
                  <a:srgbClr val="FFFFFF"/>
                </a:solidFill>
                <a:latin typeface="Poppins Medium Bold"/>
              </a:rPr>
              <a:t>Future work &amp; Conclusion</a:t>
            </a:r>
          </a:p>
        </p:txBody>
      </p:sp>
      <p:sp>
        <p:nvSpPr>
          <p:cNvPr name="TextBox 16" id="16"/>
          <p:cNvSpPr txBox="true"/>
          <p:nvPr/>
        </p:nvSpPr>
        <p:spPr>
          <a:xfrm rot="0">
            <a:off x="8960341" y="7026455"/>
            <a:ext cx="1703859" cy="862470"/>
          </a:xfrm>
          <a:prstGeom prst="rect">
            <a:avLst/>
          </a:prstGeom>
        </p:spPr>
        <p:txBody>
          <a:bodyPr anchor="t" rtlCol="false" tIns="0" lIns="0" bIns="0" rIns="0">
            <a:spAutoFit/>
          </a:bodyPr>
          <a:lstStyle/>
          <a:p>
            <a:pPr marL="0" indent="0" lvl="0">
              <a:lnSpc>
                <a:spcPts val="6545"/>
              </a:lnSpc>
              <a:spcBef>
                <a:spcPct val="0"/>
              </a:spcBef>
            </a:pPr>
            <a:r>
              <a:rPr lang="en-US" sz="6480">
                <a:solidFill>
                  <a:srgbClr val="10B5BF"/>
                </a:solidFill>
                <a:latin typeface="Poppins Medium Bold"/>
              </a:rPr>
              <a:t>03.</a:t>
            </a:r>
          </a:p>
        </p:txBody>
      </p:sp>
      <p:sp>
        <p:nvSpPr>
          <p:cNvPr name="TextBox 17" id="17"/>
          <p:cNvSpPr txBox="true"/>
          <p:nvPr/>
        </p:nvSpPr>
        <p:spPr>
          <a:xfrm rot="0">
            <a:off x="13246836" y="7026455"/>
            <a:ext cx="1703859" cy="862470"/>
          </a:xfrm>
          <a:prstGeom prst="rect">
            <a:avLst/>
          </a:prstGeom>
        </p:spPr>
        <p:txBody>
          <a:bodyPr anchor="t" rtlCol="false" tIns="0" lIns="0" bIns="0" rIns="0">
            <a:spAutoFit/>
          </a:bodyPr>
          <a:lstStyle/>
          <a:p>
            <a:pPr marL="0" indent="0" lvl="0">
              <a:lnSpc>
                <a:spcPts val="6545"/>
              </a:lnSpc>
              <a:spcBef>
                <a:spcPct val="0"/>
              </a:spcBef>
            </a:pPr>
            <a:r>
              <a:rPr lang="en-US" sz="6480">
                <a:solidFill>
                  <a:srgbClr val="10B5BF"/>
                </a:solidFill>
                <a:latin typeface="Poppins Medium Bold"/>
              </a:rPr>
              <a:t>04.</a:t>
            </a:r>
          </a:p>
        </p:txBody>
      </p:sp>
      <p:sp>
        <p:nvSpPr>
          <p:cNvPr name="TextBox 18" id="18"/>
          <p:cNvSpPr txBox="true"/>
          <p:nvPr/>
        </p:nvSpPr>
        <p:spPr>
          <a:xfrm rot="0">
            <a:off x="10901643" y="766127"/>
            <a:ext cx="6682482" cy="2980690"/>
          </a:xfrm>
          <a:prstGeom prst="rect">
            <a:avLst/>
          </a:prstGeom>
        </p:spPr>
        <p:txBody>
          <a:bodyPr anchor="t" rtlCol="false" tIns="0" lIns="0" bIns="0" rIns="0">
            <a:spAutoFit/>
          </a:bodyPr>
          <a:lstStyle/>
          <a:p>
            <a:pPr algn="ctr">
              <a:lnSpc>
                <a:spcPts val="4759"/>
              </a:lnSpc>
            </a:pPr>
            <a:r>
              <a:rPr lang="en-US" sz="3399">
                <a:solidFill>
                  <a:srgbClr val="FFFFFF"/>
                </a:solidFill>
                <a:latin typeface="Poppins Light Bold"/>
              </a:rPr>
              <a:t>Members:</a:t>
            </a:r>
          </a:p>
          <a:p>
            <a:pPr algn="ctr">
              <a:lnSpc>
                <a:spcPts val="4759"/>
              </a:lnSpc>
            </a:pPr>
            <a:r>
              <a:rPr lang="en-US" sz="3399">
                <a:solidFill>
                  <a:srgbClr val="FFFFFF"/>
                </a:solidFill>
                <a:latin typeface="Poppins Light"/>
              </a:rPr>
              <a:t>2130155 Tanmay Singh</a:t>
            </a:r>
          </a:p>
          <a:p>
            <a:pPr algn="ctr">
              <a:lnSpc>
                <a:spcPts val="4759"/>
              </a:lnSpc>
            </a:pPr>
            <a:r>
              <a:rPr lang="en-US" sz="3399">
                <a:solidFill>
                  <a:srgbClr val="FFFFFF"/>
                </a:solidFill>
                <a:latin typeface="Poppins Light"/>
              </a:rPr>
              <a:t>2130166 Anikait Barik</a:t>
            </a:r>
          </a:p>
          <a:p>
            <a:pPr algn="ctr">
              <a:lnSpc>
                <a:spcPts val="4759"/>
              </a:lnSpc>
            </a:pPr>
            <a:r>
              <a:rPr lang="en-US" sz="3399">
                <a:solidFill>
                  <a:srgbClr val="FFFFFF"/>
                </a:solidFill>
                <a:latin typeface="Poppins Light"/>
              </a:rPr>
              <a:t>2130182 Himanshi Deep</a:t>
            </a:r>
          </a:p>
          <a:p>
            <a:pPr algn="ctr">
              <a:lnSpc>
                <a:spcPts val="4759"/>
              </a:lnSpc>
            </a:pPr>
            <a:r>
              <a:rPr lang="en-US" sz="3399">
                <a:solidFill>
                  <a:srgbClr val="FFFFFF"/>
                </a:solidFill>
                <a:latin typeface="Poppins Light"/>
              </a:rPr>
              <a:t>2130202 Manu Siddharth Verma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500016"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124777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CONCLUSION</a:t>
            </a:r>
          </a:p>
        </p:txBody>
      </p:sp>
      <p:sp>
        <p:nvSpPr>
          <p:cNvPr name="TextBox 5" id="5"/>
          <p:cNvSpPr txBox="true"/>
          <p:nvPr/>
        </p:nvSpPr>
        <p:spPr>
          <a:xfrm rot="0">
            <a:off x="1028700" y="3458845"/>
            <a:ext cx="16230600" cy="6283960"/>
          </a:xfrm>
          <a:prstGeom prst="rect">
            <a:avLst/>
          </a:prstGeom>
        </p:spPr>
        <p:txBody>
          <a:bodyPr anchor="t" rtlCol="false" tIns="0" lIns="0" bIns="0" rIns="0">
            <a:spAutoFit/>
          </a:bodyPr>
          <a:lstStyle/>
          <a:p>
            <a:pPr algn="ctr">
              <a:lnSpc>
                <a:spcPts val="4160"/>
              </a:lnSpc>
            </a:pPr>
            <a:r>
              <a:rPr lang="en-US" sz="3200">
                <a:solidFill>
                  <a:srgbClr val="10B5BF"/>
                </a:solidFill>
                <a:latin typeface="Poppins Light"/>
              </a:rPr>
              <a:t>By implementing smart features like advanced algorithms and user confirmation steps, accidental alerts can be minimized while empowering users to silently request help in dangerous situations.</a:t>
            </a:r>
          </a:p>
          <a:p>
            <a:pPr algn="ctr">
              <a:lnSpc>
                <a:spcPts val="4160"/>
              </a:lnSpc>
            </a:pPr>
            <a:r>
              <a:rPr lang="en-US" sz="3200">
                <a:solidFill>
                  <a:srgbClr val="10B5BF"/>
                </a:solidFill>
                <a:latin typeface="Poppins Light"/>
              </a:rPr>
              <a:t>Collaborating with designers and framing the device as a confidence booster can combat potential social stigma associated with wearing it. Furthermore, strategic partnerships and tiered pricing structures can ensure affordability and wider accessibility. </a:t>
            </a:r>
          </a:p>
          <a:p>
            <a:pPr algn="ctr" marL="0" indent="0" lvl="0">
              <a:lnSpc>
                <a:spcPts val="4160"/>
              </a:lnSpc>
              <a:spcBef>
                <a:spcPct val="0"/>
              </a:spcBef>
            </a:pPr>
            <a:r>
              <a:rPr lang="en-US" sz="3200">
                <a:solidFill>
                  <a:srgbClr val="10B5BF"/>
                </a:solidFill>
                <a:latin typeface="Poppins Light"/>
              </a:rPr>
              <a:t>Robust data protection and user control over collected information address privacy concerns. By overcoming these challenges, this Discreet Guardian has the potential to become a powerful tool, fostering a world where women and girls can navigate their surroundings with confidence, knowing help is just a silent signal away.</a:t>
            </a:r>
          </a:p>
        </p:txBody>
      </p:sp>
      <p:sp>
        <p:nvSpPr>
          <p:cNvPr name="AutoShape 6" id="6"/>
          <p:cNvSpPr/>
          <p:nvPr/>
        </p:nvSpPr>
        <p:spPr>
          <a:xfrm>
            <a:off x="5802686" y="2853910"/>
            <a:ext cx="6682629"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155252"/>
            <a:ext cx="16230600" cy="3976497"/>
          </a:xfrm>
          <a:prstGeom prst="rect">
            <a:avLst/>
          </a:prstGeom>
        </p:spPr>
      </p:pic>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802686" y="2853910"/>
            <a:ext cx="6682629"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803146" y="124777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INTRODUCTION</a:t>
            </a:r>
          </a:p>
        </p:txBody>
      </p:sp>
      <p:sp>
        <p:nvSpPr>
          <p:cNvPr name="TextBox 6" id="6"/>
          <p:cNvSpPr txBox="true"/>
          <p:nvPr/>
        </p:nvSpPr>
        <p:spPr>
          <a:xfrm rot="0">
            <a:off x="378848" y="3526761"/>
            <a:ext cx="17530305" cy="4712335"/>
          </a:xfrm>
          <a:prstGeom prst="rect">
            <a:avLst/>
          </a:prstGeom>
        </p:spPr>
        <p:txBody>
          <a:bodyPr anchor="t" rtlCol="false" tIns="0" lIns="0" bIns="0" rIns="0">
            <a:spAutoFit/>
          </a:bodyPr>
          <a:lstStyle/>
          <a:p>
            <a:pPr algn="ctr">
              <a:lnSpc>
                <a:spcPts val="4160"/>
              </a:lnSpc>
            </a:pPr>
            <a:r>
              <a:rPr lang="en-US" sz="3200">
                <a:solidFill>
                  <a:srgbClr val="10B5BF"/>
                </a:solidFill>
                <a:latin typeface="Poppins Light"/>
              </a:rPr>
              <a:t>In a world where safety is a constant concern, a groundbreaking solution emerges: IoT-based wearable devices. These discreet guardians go beyond traditional alarms, leveraging the power of the Internet of Things. By seamlessly integrating with daily wear, they offer real-time protection without compromising style.</a:t>
            </a:r>
          </a:p>
          <a:p>
            <a:pPr algn="ctr">
              <a:lnSpc>
                <a:spcPts val="4160"/>
              </a:lnSpc>
            </a:pPr>
          </a:p>
          <a:p>
            <a:pPr algn="ctr">
              <a:lnSpc>
                <a:spcPts val="4160"/>
              </a:lnSpc>
            </a:pPr>
          </a:p>
          <a:p>
            <a:pPr algn="ctr" marL="0" indent="0" lvl="0">
              <a:lnSpc>
                <a:spcPts val="4160"/>
              </a:lnSpc>
              <a:spcBef>
                <a:spcPct val="0"/>
              </a:spcBef>
            </a:pPr>
            <a:r>
              <a:rPr lang="en-US" sz="3200">
                <a:solidFill>
                  <a:srgbClr val="10B5BF"/>
                </a:solidFill>
                <a:latin typeface="Poppins Light"/>
              </a:rPr>
              <a:t>Imagine a world where women and girls can move freely, unburdened by fear. This vision becomes closer with these innovative wearables. We'll explore how these devices empower them through smart features, fostering a culture of confidence and security.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802686" y="2853910"/>
            <a:ext cx="6682629"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803146" y="124777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OBJECTIVE</a:t>
            </a:r>
          </a:p>
        </p:txBody>
      </p:sp>
      <p:sp>
        <p:nvSpPr>
          <p:cNvPr name="TextBox 6" id="6"/>
          <p:cNvSpPr txBox="true"/>
          <p:nvPr/>
        </p:nvSpPr>
        <p:spPr>
          <a:xfrm rot="0">
            <a:off x="378848" y="3536286"/>
            <a:ext cx="17407054" cy="6750714"/>
          </a:xfrm>
          <a:prstGeom prst="rect">
            <a:avLst/>
          </a:prstGeom>
        </p:spPr>
        <p:txBody>
          <a:bodyPr anchor="t" rtlCol="false" tIns="0" lIns="0" bIns="0" rIns="0">
            <a:spAutoFit/>
          </a:bodyPr>
          <a:lstStyle/>
          <a:p>
            <a:pPr>
              <a:lnSpc>
                <a:spcPts val="4130"/>
              </a:lnSpc>
            </a:pPr>
          </a:p>
          <a:p>
            <a:pPr marL="686023" indent="-343012" lvl="1">
              <a:lnSpc>
                <a:spcPts val="4130"/>
              </a:lnSpc>
              <a:buFont typeface="Arial"/>
              <a:buChar char="•"/>
            </a:pPr>
            <a:r>
              <a:rPr lang="en-US" sz="3177">
                <a:solidFill>
                  <a:srgbClr val="10B5BF"/>
                </a:solidFill>
                <a:latin typeface="Poppins Light"/>
              </a:rPr>
              <a:t>E</a:t>
            </a:r>
            <a:r>
              <a:rPr lang="en-US" sz="3177">
                <a:solidFill>
                  <a:srgbClr val="10B5BF"/>
                </a:solidFill>
                <a:latin typeface="Poppins Light"/>
              </a:rPr>
              <a:t>nhance Personal Safety: Equip women and girls with a discreet, wearable device that provides a sense of security and protection in any situation.</a:t>
            </a:r>
          </a:p>
          <a:p>
            <a:pPr marL="686023" indent="-343012" lvl="1">
              <a:lnSpc>
                <a:spcPts val="4130"/>
              </a:lnSpc>
              <a:buFont typeface="Arial"/>
              <a:buChar char="•"/>
            </a:pPr>
            <a:r>
              <a:rPr lang="en-US" sz="3177">
                <a:solidFill>
                  <a:srgbClr val="10B5BF"/>
                </a:solidFill>
                <a:latin typeface="Poppins Light"/>
              </a:rPr>
              <a:t>Enable Real-time Monitoring: Utilize IoT technology to allow pre-designated contacts to monitor the user's location and well-being in real-time, fostering peace of mind for both the wearer and their loved ones.</a:t>
            </a:r>
          </a:p>
          <a:p>
            <a:pPr marL="686023" indent="-343012" lvl="1">
              <a:lnSpc>
                <a:spcPts val="4130"/>
              </a:lnSpc>
              <a:buFont typeface="Arial"/>
              <a:buChar char="•"/>
            </a:pPr>
            <a:r>
              <a:rPr lang="en-US" sz="3177">
                <a:solidFill>
                  <a:srgbClr val="10B5BF"/>
                </a:solidFill>
                <a:latin typeface="Poppins Light"/>
              </a:rPr>
              <a:t>Facilitate Swift Emergency Response: Integrate features that trigger automatic emergency alerts with accurate GPS location data, allowing for a faster response by emergency services in critical situations.</a:t>
            </a:r>
          </a:p>
          <a:p>
            <a:pPr marL="686023" indent="-343012" lvl="1">
              <a:lnSpc>
                <a:spcPts val="4130"/>
              </a:lnSpc>
              <a:spcBef>
                <a:spcPct val="0"/>
              </a:spcBef>
              <a:buFont typeface="Arial"/>
              <a:buChar char="•"/>
            </a:pPr>
            <a:r>
              <a:rPr lang="en-US" sz="3177">
                <a:solidFill>
                  <a:srgbClr val="10B5BF"/>
                </a:solidFill>
                <a:latin typeface="Poppins Light"/>
              </a:rPr>
              <a:t>Empower Through Awareness: Provide optional features that raise awareness of surroundings, such as designated "safe zones" within a mobile app connected to the wearable.</a:t>
            </a:r>
          </a:p>
          <a:p>
            <a:pPr marL="0" indent="0" lvl="0">
              <a:lnSpc>
                <a:spcPts val="413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802686" y="2853910"/>
            <a:ext cx="6682629"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803146" y="1247775"/>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BACKGROUND</a:t>
            </a:r>
          </a:p>
        </p:txBody>
      </p:sp>
      <p:sp>
        <p:nvSpPr>
          <p:cNvPr name="TextBox 6" id="6"/>
          <p:cNvSpPr txBox="true"/>
          <p:nvPr/>
        </p:nvSpPr>
        <p:spPr>
          <a:xfrm rot="0">
            <a:off x="378848" y="3536286"/>
            <a:ext cx="17407054" cy="6750714"/>
          </a:xfrm>
          <a:prstGeom prst="rect">
            <a:avLst/>
          </a:prstGeom>
        </p:spPr>
        <p:txBody>
          <a:bodyPr anchor="t" rtlCol="false" tIns="0" lIns="0" bIns="0" rIns="0">
            <a:spAutoFit/>
          </a:bodyPr>
          <a:lstStyle/>
          <a:p>
            <a:pPr>
              <a:lnSpc>
                <a:spcPts val="4130"/>
              </a:lnSpc>
            </a:pPr>
            <a:r>
              <a:rPr lang="en-US" sz="3177">
                <a:solidFill>
                  <a:srgbClr val="10B5BF"/>
                </a:solidFill>
                <a:latin typeface="Poppins Light"/>
              </a:rPr>
              <a:t>Violence against women and girls is a pervasive global issue. Here are some alarming statistics that showcase the need for innovative safety solutions:</a:t>
            </a:r>
          </a:p>
          <a:p>
            <a:pPr marL="686023" indent="-343012" lvl="1">
              <a:lnSpc>
                <a:spcPts val="4130"/>
              </a:lnSpc>
              <a:buFont typeface="Arial"/>
              <a:buChar char="•"/>
            </a:pPr>
            <a:r>
              <a:rPr lang="en-US" sz="3177">
                <a:solidFill>
                  <a:srgbClr val="10B5BF"/>
                </a:solidFill>
                <a:latin typeface="Poppins Light Bold"/>
              </a:rPr>
              <a:t>Worldwide:</a:t>
            </a:r>
            <a:r>
              <a:rPr lang="en-US" sz="3177">
                <a:solidFill>
                  <a:srgbClr val="10B5BF"/>
                </a:solidFill>
                <a:latin typeface="Poppins Light"/>
              </a:rPr>
              <a:t> The United Nations Office on Drugs and Crime (UNODC) reports that globally, </a:t>
            </a:r>
            <a:r>
              <a:rPr lang="en-US" sz="3177">
                <a:solidFill>
                  <a:srgbClr val="10B5BF"/>
                </a:solidFill>
                <a:latin typeface="Poppins Light Bold"/>
              </a:rPr>
              <a:t>1 in 3 women</a:t>
            </a:r>
            <a:r>
              <a:rPr lang="en-US" sz="3177">
                <a:solidFill>
                  <a:srgbClr val="10B5BF"/>
                </a:solidFill>
                <a:latin typeface="Poppins Light"/>
              </a:rPr>
              <a:t> have experienced physical or sexual violence in their lifetime, often by an intimate partner [UNODC statistic].</a:t>
            </a:r>
          </a:p>
          <a:p>
            <a:pPr marL="686023" indent="-343012" lvl="1">
              <a:lnSpc>
                <a:spcPts val="4130"/>
              </a:lnSpc>
              <a:buFont typeface="Arial"/>
              <a:buChar char="•"/>
            </a:pPr>
            <a:r>
              <a:rPr lang="en-US" sz="3177">
                <a:solidFill>
                  <a:srgbClr val="10B5BF"/>
                </a:solidFill>
                <a:latin typeface="Poppins Light Bold"/>
              </a:rPr>
              <a:t>Regional Variations:</a:t>
            </a:r>
            <a:r>
              <a:rPr lang="en-US" sz="3177">
                <a:solidFill>
                  <a:srgbClr val="10B5BF"/>
                </a:solidFill>
                <a:latin typeface="Poppins Light"/>
              </a:rPr>
              <a:t> The rates of violence vary by region, with some areas experiencing significantly higher numbers.</a:t>
            </a:r>
          </a:p>
          <a:p>
            <a:pPr marL="1372046" indent="-457349" lvl="2">
              <a:lnSpc>
                <a:spcPts val="4130"/>
              </a:lnSpc>
              <a:buFont typeface="Arial"/>
              <a:buChar char="⚬"/>
            </a:pPr>
            <a:r>
              <a:rPr lang="en-US" sz="3177">
                <a:solidFill>
                  <a:srgbClr val="10B5BF"/>
                </a:solidFill>
                <a:latin typeface="Poppins Light"/>
              </a:rPr>
              <a:t>For example, a World Health Organization (WHO) report states that in Southeast Asia, about </a:t>
            </a:r>
            <a:r>
              <a:rPr lang="en-US" sz="3177">
                <a:solidFill>
                  <a:srgbClr val="10B5BF"/>
                </a:solidFill>
                <a:latin typeface="Poppins Light Bold"/>
              </a:rPr>
              <a:t>37.7%</a:t>
            </a:r>
            <a:r>
              <a:rPr lang="en-US" sz="3177">
                <a:solidFill>
                  <a:srgbClr val="10B5BF"/>
                </a:solidFill>
                <a:latin typeface="Poppins Light"/>
              </a:rPr>
              <a:t> of women have experienced intimate partner violence [WHO statistic].</a:t>
            </a:r>
          </a:p>
          <a:p>
            <a:pPr marL="686023" indent="-343012" lvl="1">
              <a:lnSpc>
                <a:spcPts val="4130"/>
              </a:lnSpc>
              <a:buFont typeface="Arial"/>
              <a:buChar char="•"/>
            </a:pPr>
            <a:r>
              <a:rPr lang="en-US" sz="3177">
                <a:solidFill>
                  <a:srgbClr val="10B5BF"/>
                </a:solidFill>
                <a:latin typeface="Poppins Light Bold"/>
              </a:rPr>
              <a:t>Impact on Lives:</a:t>
            </a:r>
            <a:r>
              <a:rPr lang="en-US" sz="3177">
                <a:solidFill>
                  <a:srgbClr val="10B5BF"/>
                </a:solidFill>
                <a:latin typeface="Poppins Light"/>
              </a:rPr>
              <a:t> These incidents have devastating consequences, causing physical and emotional harm, limiting mobility, and hindering career opportunities.</a:t>
            </a:r>
          </a:p>
          <a:p>
            <a:pPr marL="0" indent="0" lvl="0">
              <a:lnSpc>
                <a:spcPts val="413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802686" y="2853910"/>
            <a:ext cx="6682629"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028700" y="1247775"/>
            <a:ext cx="16230600"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REAL LIFE EXAMPLES</a:t>
            </a:r>
          </a:p>
        </p:txBody>
      </p:sp>
      <p:sp>
        <p:nvSpPr>
          <p:cNvPr name="TextBox 6" id="6"/>
          <p:cNvSpPr txBox="true"/>
          <p:nvPr/>
        </p:nvSpPr>
        <p:spPr>
          <a:xfrm rot="0">
            <a:off x="378848" y="3536286"/>
            <a:ext cx="17407054" cy="5710330"/>
          </a:xfrm>
          <a:prstGeom prst="rect">
            <a:avLst/>
          </a:prstGeom>
        </p:spPr>
        <p:txBody>
          <a:bodyPr anchor="t" rtlCol="false" tIns="0" lIns="0" bIns="0" rIns="0">
            <a:spAutoFit/>
          </a:bodyPr>
          <a:lstStyle/>
          <a:p>
            <a:pPr>
              <a:lnSpc>
                <a:spcPts val="4130"/>
              </a:lnSpc>
            </a:pPr>
            <a:r>
              <a:rPr lang="en-US" sz="3177">
                <a:solidFill>
                  <a:srgbClr val="10B5BF"/>
                </a:solidFill>
                <a:latin typeface="Poppins Light"/>
              </a:rPr>
              <a:t>News headlines sadly showcase the constant need for increased safety measures:</a:t>
            </a:r>
          </a:p>
          <a:p>
            <a:pPr>
              <a:lnSpc>
                <a:spcPts val="4130"/>
              </a:lnSpc>
            </a:pPr>
          </a:p>
          <a:p>
            <a:pPr marL="686023" indent="-343012" lvl="1">
              <a:lnSpc>
                <a:spcPts val="4130"/>
              </a:lnSpc>
              <a:buFont typeface="Arial"/>
              <a:buChar char="•"/>
            </a:pPr>
            <a:r>
              <a:rPr lang="en-US" sz="3177">
                <a:solidFill>
                  <a:srgbClr val="10B5BF"/>
                </a:solidFill>
                <a:latin typeface="Poppins Light"/>
              </a:rPr>
              <a:t>A </a:t>
            </a:r>
            <a:r>
              <a:rPr lang="en-US" sz="3177">
                <a:solidFill>
                  <a:srgbClr val="10B5BF"/>
                </a:solidFill>
                <a:latin typeface="Poppins Light"/>
              </a:rPr>
              <a:t>r</a:t>
            </a:r>
            <a:r>
              <a:rPr lang="en-US" sz="3177">
                <a:solidFill>
                  <a:srgbClr val="10B5BF"/>
                </a:solidFill>
                <a:latin typeface="Poppins Light"/>
              </a:rPr>
              <a:t>ec</a:t>
            </a:r>
            <a:r>
              <a:rPr lang="en-US" sz="3177">
                <a:solidFill>
                  <a:srgbClr val="10B5BF"/>
                </a:solidFill>
                <a:latin typeface="Poppins Light"/>
              </a:rPr>
              <a:t>e</a:t>
            </a:r>
            <a:r>
              <a:rPr lang="en-US" sz="3177">
                <a:solidFill>
                  <a:srgbClr val="10B5BF"/>
                </a:solidFill>
                <a:latin typeface="Poppins Light"/>
              </a:rPr>
              <a:t>nt case involved a woman who was followed home and attacked. A discreet wearable w</a:t>
            </a:r>
            <a:r>
              <a:rPr lang="en-US" sz="3177">
                <a:solidFill>
                  <a:srgbClr val="10B5BF"/>
                </a:solidFill>
                <a:latin typeface="Poppins Light"/>
              </a:rPr>
              <a:t>i</a:t>
            </a:r>
            <a:r>
              <a:rPr lang="en-US" sz="3177">
                <a:solidFill>
                  <a:srgbClr val="10B5BF"/>
                </a:solidFill>
                <a:latin typeface="Poppins Light"/>
              </a:rPr>
              <a:t>th</a:t>
            </a:r>
            <a:r>
              <a:rPr lang="en-US" sz="3177">
                <a:solidFill>
                  <a:srgbClr val="10B5BF"/>
                </a:solidFill>
                <a:latin typeface="Poppins Light"/>
              </a:rPr>
              <a:t/>
            </a:r>
            <a:r>
              <a:rPr lang="en-US" sz="3177">
                <a:solidFill>
                  <a:srgbClr val="10B5BF"/>
                </a:solidFill>
                <a:latin typeface="Poppins Light"/>
              </a:rPr>
              <a:t>an emergency alert feature could have potentially deterred the attack or facilitated a fast</a:t>
            </a:r>
            <a:r>
              <a:rPr lang="en-US" sz="3177">
                <a:solidFill>
                  <a:srgbClr val="10B5BF"/>
                </a:solidFill>
                <a:latin typeface="Poppins Light"/>
              </a:rPr>
              <a:t>e</a:t>
            </a:r>
            <a:r>
              <a:rPr lang="en-US" sz="3177">
                <a:solidFill>
                  <a:srgbClr val="10B5BF"/>
                </a:solidFill>
                <a:latin typeface="Poppins Light"/>
              </a:rPr>
              <a:t>r</a:t>
            </a:r>
            <a:r>
              <a:rPr lang="en-US" sz="3177">
                <a:solidFill>
                  <a:srgbClr val="10B5BF"/>
                </a:solidFill>
                <a:latin typeface="Poppins Light"/>
              </a:rPr>
              <a:t> r</a:t>
            </a:r>
            <a:r>
              <a:rPr lang="en-US" sz="3177">
                <a:solidFill>
                  <a:srgbClr val="10B5BF"/>
                </a:solidFill>
                <a:latin typeface="Poppins Light"/>
              </a:rPr>
              <a:t>esp</a:t>
            </a:r>
            <a:r>
              <a:rPr lang="en-US" sz="3177">
                <a:solidFill>
                  <a:srgbClr val="10B5BF"/>
                </a:solidFill>
                <a:latin typeface="Poppins Light"/>
              </a:rPr>
              <a:t>ons</a:t>
            </a:r>
            <a:r>
              <a:rPr lang="en-US" sz="3177">
                <a:solidFill>
                  <a:srgbClr val="10B5BF"/>
                </a:solidFill>
                <a:latin typeface="Poppins Light"/>
              </a:rPr>
              <a:t>e.</a:t>
            </a:r>
          </a:p>
          <a:p>
            <a:pPr marL="686023" indent="-343012" lvl="1">
              <a:lnSpc>
                <a:spcPts val="4130"/>
              </a:lnSpc>
              <a:buFont typeface="Arial"/>
              <a:buChar char="•"/>
            </a:pPr>
            <a:r>
              <a:rPr lang="en-US" sz="3177">
                <a:solidFill>
                  <a:srgbClr val="10B5BF"/>
                </a:solidFill>
                <a:latin typeface="Poppins Light"/>
              </a:rPr>
              <a:t>Another case involved a young girl who went missing while playing outside. A wearable with real-time location tracking could have helped locate her quickly.</a:t>
            </a:r>
          </a:p>
          <a:p>
            <a:pPr>
              <a:lnSpc>
                <a:spcPts val="4130"/>
              </a:lnSpc>
            </a:pPr>
          </a:p>
          <a:p>
            <a:pPr>
              <a:lnSpc>
                <a:spcPts val="4130"/>
              </a:lnSpc>
            </a:pPr>
            <a:r>
              <a:rPr lang="en-US" sz="3177">
                <a:solidFill>
                  <a:srgbClr val="10B5BF"/>
                </a:solidFill>
                <a:latin typeface="Poppins Light"/>
              </a:rPr>
              <a:t>These statistics </a:t>
            </a:r>
            <a:r>
              <a:rPr lang="en-US" sz="3177">
                <a:solidFill>
                  <a:srgbClr val="10B5BF"/>
                </a:solidFill>
                <a:latin typeface="Poppins Light"/>
              </a:rPr>
              <a:t>an</a:t>
            </a:r>
            <a:r>
              <a:rPr lang="en-US" sz="3177">
                <a:solidFill>
                  <a:srgbClr val="10B5BF"/>
                </a:solidFill>
                <a:latin typeface="Poppins Light"/>
              </a:rPr>
              <a:t>d</a:t>
            </a:r>
            <a:r>
              <a:rPr lang="en-US" sz="3177">
                <a:solidFill>
                  <a:srgbClr val="10B5BF"/>
                </a:solidFill>
                <a:latin typeface="Poppins Light"/>
              </a:rPr>
              <a:t/>
            </a:r>
            <a:r>
              <a:rPr lang="en-US" sz="3177">
                <a:solidFill>
                  <a:srgbClr val="10B5BF"/>
                </a:solidFill>
                <a:latin typeface="Poppins Light"/>
              </a:rPr>
              <a:t>real-l</a:t>
            </a:r>
            <a:r>
              <a:rPr lang="en-US" sz="3177">
                <a:solidFill>
                  <a:srgbClr val="10B5BF"/>
                </a:solidFill>
                <a:latin typeface="Poppins Light"/>
              </a:rPr>
              <a:t>i</a:t>
            </a:r>
            <a:r>
              <a:rPr lang="en-US" sz="3177">
                <a:solidFill>
                  <a:srgbClr val="10B5BF"/>
                </a:solidFill>
                <a:latin typeface="Poppins Light"/>
              </a:rPr>
              <a:t>f</a:t>
            </a:r>
            <a:r>
              <a:rPr lang="en-US" sz="3177">
                <a:solidFill>
                  <a:srgbClr val="10B5BF"/>
                </a:solidFill>
                <a:latin typeface="Poppins Light"/>
              </a:rPr>
              <a:t>e</a:t>
            </a:r>
            <a:r>
              <a:rPr lang="en-US" sz="3177">
                <a:solidFill>
                  <a:srgbClr val="10B5BF"/>
                </a:solidFill>
                <a:latin typeface="Poppins Light"/>
              </a:rPr>
              <a:t> examples highlight the urgent need for innovative solutions like IoT-based wearables to empower women and girls and create a safer world.</a:t>
            </a:r>
          </a:p>
          <a:p>
            <a:pPr marL="0" indent="0" lvl="0">
              <a:lnSpc>
                <a:spcPts val="413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7698346">
            <a:off x="215691" y="4289729"/>
            <a:ext cx="4695843" cy="4729383"/>
          </a:xfrm>
          <a:custGeom>
            <a:avLst/>
            <a:gdLst/>
            <a:ahLst/>
            <a:cxnLst/>
            <a:rect r="r" b="b" t="t" l="l"/>
            <a:pathLst>
              <a:path h="4729383" w="4695843">
                <a:moveTo>
                  <a:pt x="0" y="4729383"/>
                </a:moveTo>
                <a:lnTo>
                  <a:pt x="4695843" y="4729383"/>
                </a:lnTo>
                <a:lnTo>
                  <a:pt x="4695843" y="0"/>
                </a:lnTo>
                <a:lnTo>
                  <a:pt x="0" y="0"/>
                </a:lnTo>
                <a:lnTo>
                  <a:pt x="0" y="4729383"/>
                </a:lnTo>
                <a:close/>
              </a:path>
            </a:pathLst>
          </a:custGeom>
          <a:blipFill>
            <a:blip r:embed="rId2"/>
            <a:stretch>
              <a:fillRect l="0" t="0" r="0" b="-2361"/>
            </a:stretch>
          </a:blipFill>
        </p:spPr>
      </p:sp>
      <p:sp>
        <p:nvSpPr>
          <p:cNvPr name="TextBox 3" id="3"/>
          <p:cNvSpPr txBox="true"/>
          <p:nvPr/>
        </p:nvSpPr>
        <p:spPr>
          <a:xfrm rot="0">
            <a:off x="5108482" y="7202544"/>
            <a:ext cx="12304739" cy="1198245"/>
          </a:xfrm>
          <a:prstGeom prst="rect">
            <a:avLst/>
          </a:prstGeom>
        </p:spPr>
        <p:txBody>
          <a:bodyPr anchor="t" rtlCol="false" tIns="0" lIns="0" bIns="0" rIns="0">
            <a:spAutoFit/>
          </a:bodyPr>
          <a:lstStyle/>
          <a:p>
            <a:pPr algn="r">
              <a:lnSpc>
                <a:spcPts val="9090"/>
              </a:lnSpc>
            </a:pPr>
            <a:r>
              <a:rPr lang="en-US" sz="9000">
                <a:solidFill>
                  <a:srgbClr val="FFFFFF"/>
                </a:solidFill>
                <a:latin typeface="Poppins Medium Bold"/>
              </a:rPr>
              <a:t>KEY COMPONENTS</a:t>
            </a:r>
          </a:p>
        </p:txBody>
      </p:sp>
      <p:grpSp>
        <p:nvGrpSpPr>
          <p:cNvPr name="Group 4" id="4"/>
          <p:cNvGrpSpPr/>
          <p:nvPr/>
        </p:nvGrpSpPr>
        <p:grpSpPr>
          <a:xfrm rot="0">
            <a:off x="2483096" y="1028700"/>
            <a:ext cx="5035478" cy="4906443"/>
            <a:chOff x="0" y="0"/>
            <a:chExt cx="1439331" cy="1402448"/>
          </a:xfrm>
        </p:grpSpPr>
        <p:sp>
          <p:nvSpPr>
            <p:cNvPr name="Freeform 5" id="5"/>
            <p:cNvSpPr/>
            <p:nvPr/>
          </p:nvSpPr>
          <p:spPr>
            <a:xfrm flipH="false" flipV="false" rot="0">
              <a:off x="0" y="0"/>
              <a:ext cx="1439331" cy="1402448"/>
            </a:xfrm>
            <a:custGeom>
              <a:avLst/>
              <a:gdLst/>
              <a:ahLst/>
              <a:cxnLst/>
              <a:rect r="r" b="b" t="t" l="l"/>
              <a:pathLst>
                <a:path h="1402448" w="1439331">
                  <a:moveTo>
                    <a:pt x="78411" y="0"/>
                  </a:moveTo>
                  <a:lnTo>
                    <a:pt x="1360920" y="0"/>
                  </a:lnTo>
                  <a:cubicBezTo>
                    <a:pt x="1404225" y="0"/>
                    <a:pt x="1439331" y="35106"/>
                    <a:pt x="1439331" y="78411"/>
                  </a:cubicBezTo>
                  <a:lnTo>
                    <a:pt x="1439331" y="1324037"/>
                  </a:lnTo>
                  <a:cubicBezTo>
                    <a:pt x="1439331" y="1367342"/>
                    <a:pt x="1404225" y="1402448"/>
                    <a:pt x="1360920" y="1402448"/>
                  </a:cubicBezTo>
                  <a:lnTo>
                    <a:pt x="78411" y="1402448"/>
                  </a:lnTo>
                  <a:cubicBezTo>
                    <a:pt x="35106" y="1402448"/>
                    <a:pt x="0" y="1367342"/>
                    <a:pt x="0" y="1324037"/>
                  </a:cubicBezTo>
                  <a:lnTo>
                    <a:pt x="0" y="78411"/>
                  </a:lnTo>
                  <a:cubicBezTo>
                    <a:pt x="0" y="35106"/>
                    <a:pt x="35106" y="0"/>
                    <a:pt x="78411" y="0"/>
                  </a:cubicBezTo>
                  <a:close/>
                </a:path>
              </a:pathLst>
            </a:custGeom>
            <a:solidFill>
              <a:srgbClr val="FFFFFF"/>
            </a:solidFill>
          </p:spPr>
        </p:sp>
        <p:sp>
          <p:nvSpPr>
            <p:cNvPr name="TextBox 6" id="6"/>
            <p:cNvSpPr txBox="true"/>
            <p:nvPr/>
          </p:nvSpPr>
          <p:spPr>
            <a:xfrm>
              <a:off x="0" y="-19050"/>
              <a:ext cx="1439331" cy="1421498"/>
            </a:xfrm>
            <a:prstGeom prst="rect">
              <a:avLst/>
            </a:prstGeom>
          </p:spPr>
          <p:txBody>
            <a:bodyPr anchor="ctr" rtlCol="false" tIns="50800" lIns="50800" bIns="50800" rIns="50800"/>
            <a:lstStyle/>
            <a:p>
              <a:pPr algn="just">
                <a:lnSpc>
                  <a:spcPts val="1680"/>
                </a:lnSpc>
              </a:pPr>
            </a:p>
          </p:txBody>
        </p:sp>
      </p:grpSp>
      <p:grpSp>
        <p:nvGrpSpPr>
          <p:cNvPr name="Group 7" id="7"/>
          <p:cNvGrpSpPr/>
          <p:nvPr/>
        </p:nvGrpSpPr>
        <p:grpSpPr>
          <a:xfrm rot="0">
            <a:off x="8051974" y="1028700"/>
            <a:ext cx="5026113" cy="4969603"/>
            <a:chOff x="0" y="0"/>
            <a:chExt cx="1436654" cy="1420502"/>
          </a:xfrm>
        </p:grpSpPr>
        <p:sp>
          <p:nvSpPr>
            <p:cNvPr name="Freeform 8" id="8"/>
            <p:cNvSpPr/>
            <p:nvPr/>
          </p:nvSpPr>
          <p:spPr>
            <a:xfrm flipH="false" flipV="false" rot="0">
              <a:off x="0" y="0"/>
              <a:ext cx="1436654" cy="1420502"/>
            </a:xfrm>
            <a:custGeom>
              <a:avLst/>
              <a:gdLst/>
              <a:ahLst/>
              <a:cxnLst/>
              <a:rect r="r" b="b" t="t" l="l"/>
              <a:pathLst>
                <a:path h="1420502" w="1436654">
                  <a:moveTo>
                    <a:pt x="78557" y="0"/>
                  </a:moveTo>
                  <a:lnTo>
                    <a:pt x="1358097" y="0"/>
                  </a:lnTo>
                  <a:cubicBezTo>
                    <a:pt x="1378932" y="0"/>
                    <a:pt x="1398913" y="8277"/>
                    <a:pt x="1413646" y="23009"/>
                  </a:cubicBezTo>
                  <a:cubicBezTo>
                    <a:pt x="1428378" y="37741"/>
                    <a:pt x="1436654" y="57723"/>
                    <a:pt x="1436654" y="78557"/>
                  </a:cubicBezTo>
                  <a:lnTo>
                    <a:pt x="1436654" y="1341944"/>
                  </a:lnTo>
                  <a:cubicBezTo>
                    <a:pt x="1436654" y="1385330"/>
                    <a:pt x="1401483" y="1420502"/>
                    <a:pt x="1358097" y="1420502"/>
                  </a:cubicBezTo>
                  <a:lnTo>
                    <a:pt x="78557" y="1420502"/>
                  </a:lnTo>
                  <a:cubicBezTo>
                    <a:pt x="57723" y="1420502"/>
                    <a:pt x="37741" y="1412225"/>
                    <a:pt x="23009" y="1397493"/>
                  </a:cubicBezTo>
                  <a:cubicBezTo>
                    <a:pt x="8277" y="1382760"/>
                    <a:pt x="0" y="1362779"/>
                    <a:pt x="0" y="1341944"/>
                  </a:cubicBezTo>
                  <a:lnTo>
                    <a:pt x="0" y="78557"/>
                  </a:lnTo>
                  <a:cubicBezTo>
                    <a:pt x="0" y="35171"/>
                    <a:pt x="35171" y="0"/>
                    <a:pt x="78557" y="0"/>
                  </a:cubicBezTo>
                  <a:close/>
                </a:path>
              </a:pathLst>
            </a:custGeom>
            <a:solidFill>
              <a:srgbClr val="FFFFFF"/>
            </a:solidFill>
            <a:ln w="19050" cap="rnd">
              <a:solidFill>
                <a:srgbClr val="FFFFFF"/>
              </a:solidFill>
              <a:prstDash val="solid"/>
              <a:round/>
            </a:ln>
          </p:spPr>
        </p:sp>
        <p:sp>
          <p:nvSpPr>
            <p:cNvPr name="TextBox 9" id="9"/>
            <p:cNvSpPr txBox="true"/>
            <p:nvPr/>
          </p:nvSpPr>
          <p:spPr>
            <a:xfrm>
              <a:off x="0" y="-47625"/>
              <a:ext cx="1436654" cy="1468127"/>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3458879" y="1028700"/>
            <a:ext cx="4829121" cy="4969603"/>
            <a:chOff x="0" y="0"/>
            <a:chExt cx="1380347" cy="1420502"/>
          </a:xfrm>
        </p:grpSpPr>
        <p:sp>
          <p:nvSpPr>
            <p:cNvPr name="Freeform 11" id="11"/>
            <p:cNvSpPr/>
            <p:nvPr/>
          </p:nvSpPr>
          <p:spPr>
            <a:xfrm flipH="false" flipV="false" rot="0">
              <a:off x="0" y="0"/>
              <a:ext cx="1380347" cy="1420502"/>
            </a:xfrm>
            <a:custGeom>
              <a:avLst/>
              <a:gdLst/>
              <a:ahLst/>
              <a:cxnLst/>
              <a:rect r="r" b="b" t="t" l="l"/>
              <a:pathLst>
                <a:path h="1420502" w="1380347">
                  <a:moveTo>
                    <a:pt x="81762" y="0"/>
                  </a:moveTo>
                  <a:lnTo>
                    <a:pt x="1298585" y="0"/>
                  </a:lnTo>
                  <a:cubicBezTo>
                    <a:pt x="1343741" y="0"/>
                    <a:pt x="1380347" y="36606"/>
                    <a:pt x="1380347" y="81762"/>
                  </a:cubicBezTo>
                  <a:lnTo>
                    <a:pt x="1380347" y="1338740"/>
                  </a:lnTo>
                  <a:cubicBezTo>
                    <a:pt x="1380347" y="1360424"/>
                    <a:pt x="1371733" y="1381221"/>
                    <a:pt x="1356399" y="1396554"/>
                  </a:cubicBezTo>
                  <a:cubicBezTo>
                    <a:pt x="1341066" y="1411887"/>
                    <a:pt x="1320270" y="1420502"/>
                    <a:pt x="1298585" y="1420502"/>
                  </a:cubicBezTo>
                  <a:lnTo>
                    <a:pt x="81762" y="1420502"/>
                  </a:lnTo>
                  <a:cubicBezTo>
                    <a:pt x="60077" y="1420502"/>
                    <a:pt x="39281" y="1411887"/>
                    <a:pt x="23947" y="1396554"/>
                  </a:cubicBezTo>
                  <a:cubicBezTo>
                    <a:pt x="8614" y="1381221"/>
                    <a:pt x="0" y="1360424"/>
                    <a:pt x="0" y="1338740"/>
                  </a:cubicBezTo>
                  <a:lnTo>
                    <a:pt x="0" y="81762"/>
                  </a:lnTo>
                  <a:cubicBezTo>
                    <a:pt x="0" y="60077"/>
                    <a:pt x="8614" y="39281"/>
                    <a:pt x="23947" y="23947"/>
                  </a:cubicBezTo>
                  <a:cubicBezTo>
                    <a:pt x="39281" y="8614"/>
                    <a:pt x="60077" y="0"/>
                    <a:pt x="81762" y="0"/>
                  </a:cubicBezTo>
                  <a:close/>
                </a:path>
              </a:pathLst>
            </a:custGeom>
            <a:solidFill>
              <a:srgbClr val="FFFFFF"/>
            </a:solidFill>
          </p:spPr>
        </p:sp>
        <p:sp>
          <p:nvSpPr>
            <p:cNvPr name="TextBox 12" id="12"/>
            <p:cNvSpPr txBox="true"/>
            <p:nvPr/>
          </p:nvSpPr>
          <p:spPr>
            <a:xfrm>
              <a:off x="0" y="-47625"/>
              <a:ext cx="1380347" cy="1468127"/>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true" rot="-7698346">
            <a:off x="2111058" y="6737335"/>
            <a:ext cx="4084325" cy="4210644"/>
          </a:xfrm>
          <a:custGeom>
            <a:avLst/>
            <a:gdLst/>
            <a:ahLst/>
            <a:cxnLst/>
            <a:rect r="r" b="b" t="t" l="l"/>
            <a:pathLst>
              <a:path h="4210644" w="4084325">
                <a:moveTo>
                  <a:pt x="0" y="4210644"/>
                </a:moveTo>
                <a:lnTo>
                  <a:pt x="4084325" y="4210644"/>
                </a:lnTo>
                <a:lnTo>
                  <a:pt x="4084325" y="0"/>
                </a:lnTo>
                <a:lnTo>
                  <a:pt x="0" y="0"/>
                </a:lnTo>
                <a:lnTo>
                  <a:pt x="0" y="4210644"/>
                </a:lnTo>
                <a:close/>
              </a:path>
            </a:pathLst>
          </a:custGeom>
          <a:blipFill>
            <a:blip r:embed="rId2"/>
            <a:stretch>
              <a:fillRect l="0" t="0" r="0" b="0"/>
            </a:stretch>
          </a:blipFill>
        </p:spPr>
      </p:sp>
      <p:sp>
        <p:nvSpPr>
          <p:cNvPr name="Freeform 14" id="14"/>
          <p:cNvSpPr/>
          <p:nvPr/>
        </p:nvSpPr>
        <p:spPr>
          <a:xfrm flipH="false" flipV="false" rot="0">
            <a:off x="2563613" y="1111719"/>
            <a:ext cx="4718461" cy="4718461"/>
          </a:xfrm>
          <a:custGeom>
            <a:avLst/>
            <a:gdLst/>
            <a:ahLst/>
            <a:cxnLst/>
            <a:rect r="r" b="b" t="t" l="l"/>
            <a:pathLst>
              <a:path h="4718461" w="4718461">
                <a:moveTo>
                  <a:pt x="0" y="0"/>
                </a:moveTo>
                <a:lnTo>
                  <a:pt x="4718461" y="0"/>
                </a:lnTo>
                <a:lnTo>
                  <a:pt x="4718461" y="4718461"/>
                </a:lnTo>
                <a:lnTo>
                  <a:pt x="0" y="4718461"/>
                </a:lnTo>
                <a:lnTo>
                  <a:pt x="0" y="0"/>
                </a:lnTo>
                <a:close/>
              </a:path>
            </a:pathLst>
          </a:custGeom>
          <a:blipFill>
            <a:blip r:embed="rId3">
              <a:alphaModFix amt="65999"/>
            </a:blip>
            <a:stretch>
              <a:fillRect l="0" t="0" r="0" b="0"/>
            </a:stretch>
          </a:blipFill>
        </p:spPr>
      </p:sp>
      <p:sp>
        <p:nvSpPr>
          <p:cNvPr name="TextBox 15" id="15"/>
          <p:cNvSpPr txBox="true"/>
          <p:nvPr/>
        </p:nvSpPr>
        <p:spPr>
          <a:xfrm rot="0">
            <a:off x="9855486" y="1534304"/>
            <a:ext cx="2809458" cy="848741"/>
          </a:xfrm>
          <a:prstGeom prst="rect">
            <a:avLst/>
          </a:prstGeom>
        </p:spPr>
        <p:txBody>
          <a:bodyPr anchor="t" rtlCol="false" tIns="0" lIns="0" bIns="0" rIns="0">
            <a:spAutoFit/>
          </a:bodyPr>
          <a:lstStyle/>
          <a:p>
            <a:pPr algn="r">
              <a:lnSpc>
                <a:spcPts val="3232"/>
              </a:lnSpc>
            </a:pPr>
            <a:r>
              <a:rPr lang="en-US" sz="3200">
                <a:solidFill>
                  <a:srgbClr val="000000"/>
                </a:solidFill>
                <a:latin typeface="Poppins Medium Heavy"/>
              </a:rPr>
              <a:t>MAX3102 &amp; MPU 6050</a:t>
            </a:r>
          </a:p>
        </p:txBody>
      </p:sp>
      <p:sp>
        <p:nvSpPr>
          <p:cNvPr name="Freeform 16" id="16"/>
          <p:cNvSpPr/>
          <p:nvPr/>
        </p:nvSpPr>
        <p:spPr>
          <a:xfrm flipH="false" flipV="false" rot="-2352000">
            <a:off x="8770451" y="1945139"/>
            <a:ext cx="3589158" cy="3453446"/>
          </a:xfrm>
          <a:custGeom>
            <a:avLst/>
            <a:gdLst/>
            <a:ahLst/>
            <a:cxnLst/>
            <a:rect r="r" b="b" t="t" l="l"/>
            <a:pathLst>
              <a:path h="3453446" w="3589158">
                <a:moveTo>
                  <a:pt x="1281725" y="0"/>
                </a:moveTo>
                <a:lnTo>
                  <a:pt x="3589158" y="1881897"/>
                </a:lnTo>
                <a:lnTo>
                  <a:pt x="2307434" y="3453447"/>
                </a:lnTo>
                <a:lnTo>
                  <a:pt x="0" y="1571550"/>
                </a:lnTo>
                <a:lnTo>
                  <a:pt x="1281725" y="0"/>
                </a:lnTo>
                <a:close/>
              </a:path>
            </a:pathLst>
          </a:custGeom>
          <a:blipFill>
            <a:blip r:embed="rId4">
              <a:alphaModFix amt="44999"/>
            </a:blip>
            <a:stretch>
              <a:fillRect l="-24898" t="-2239" r="-24001" b="-6086"/>
            </a:stretch>
          </a:blipFill>
        </p:spPr>
      </p:sp>
      <p:sp>
        <p:nvSpPr>
          <p:cNvPr name="Freeform 17" id="17"/>
          <p:cNvSpPr/>
          <p:nvPr/>
        </p:nvSpPr>
        <p:spPr>
          <a:xfrm flipH="false" flipV="false" rot="0">
            <a:off x="13716573" y="1361317"/>
            <a:ext cx="4412474" cy="4407268"/>
          </a:xfrm>
          <a:custGeom>
            <a:avLst/>
            <a:gdLst/>
            <a:ahLst/>
            <a:cxnLst/>
            <a:rect r="r" b="b" t="t" l="l"/>
            <a:pathLst>
              <a:path h="4407268" w="4412474">
                <a:moveTo>
                  <a:pt x="0" y="0"/>
                </a:moveTo>
                <a:lnTo>
                  <a:pt x="4412474" y="0"/>
                </a:lnTo>
                <a:lnTo>
                  <a:pt x="4412474" y="4407268"/>
                </a:lnTo>
                <a:lnTo>
                  <a:pt x="0" y="4407268"/>
                </a:lnTo>
                <a:lnTo>
                  <a:pt x="0" y="0"/>
                </a:lnTo>
                <a:close/>
              </a:path>
            </a:pathLst>
          </a:custGeom>
          <a:blipFill>
            <a:blip r:embed="rId5">
              <a:alphaModFix amt="60000"/>
            </a:blip>
            <a:stretch>
              <a:fillRect l="-4512" t="0" r="-6691" b="-11336"/>
            </a:stretch>
          </a:blipFill>
        </p:spPr>
      </p:sp>
      <p:sp>
        <p:nvSpPr>
          <p:cNvPr name="TextBox 18" id="18"/>
          <p:cNvSpPr txBox="true"/>
          <p:nvPr/>
        </p:nvSpPr>
        <p:spPr>
          <a:xfrm rot="0">
            <a:off x="14387219" y="1534304"/>
            <a:ext cx="3517996" cy="848741"/>
          </a:xfrm>
          <a:prstGeom prst="rect">
            <a:avLst/>
          </a:prstGeom>
        </p:spPr>
        <p:txBody>
          <a:bodyPr anchor="t" rtlCol="false" tIns="0" lIns="0" bIns="0" rIns="0">
            <a:spAutoFit/>
          </a:bodyPr>
          <a:lstStyle/>
          <a:p>
            <a:pPr algn="r">
              <a:lnSpc>
                <a:spcPts val="3232"/>
              </a:lnSpc>
            </a:pPr>
            <a:r>
              <a:rPr lang="en-US" sz="3200">
                <a:solidFill>
                  <a:srgbClr val="000000"/>
                </a:solidFill>
                <a:latin typeface="Poppins Medium Heavy"/>
              </a:rPr>
              <a:t>GPS M8N &amp; SIM 900L</a:t>
            </a:r>
          </a:p>
        </p:txBody>
      </p:sp>
      <p:sp>
        <p:nvSpPr>
          <p:cNvPr name="TextBox 19" id="19"/>
          <p:cNvSpPr txBox="true"/>
          <p:nvPr/>
        </p:nvSpPr>
        <p:spPr>
          <a:xfrm rot="0">
            <a:off x="13556163" y="2344945"/>
            <a:ext cx="4634552" cy="3423640"/>
          </a:xfrm>
          <a:prstGeom prst="rect">
            <a:avLst/>
          </a:prstGeom>
        </p:spPr>
        <p:txBody>
          <a:bodyPr anchor="t" rtlCol="false" tIns="0" lIns="0" bIns="0" rIns="0">
            <a:spAutoFit/>
          </a:bodyPr>
          <a:lstStyle/>
          <a:p>
            <a:pPr algn="r" marL="0" indent="0" lvl="0">
              <a:lnSpc>
                <a:spcPts val="2316"/>
              </a:lnSpc>
              <a:spcBef>
                <a:spcPct val="0"/>
              </a:spcBef>
            </a:pPr>
            <a:r>
              <a:rPr lang="en-US" sz="1654">
                <a:solidFill>
                  <a:srgbClr val="000000"/>
                </a:solidFill>
                <a:latin typeface="Poppins Light"/>
              </a:rPr>
              <a:t>The proposed wearable device leverages the combined power of the u-blox NEO-M8N GPS module and the SIM900A GSM/GPRS module. The NEO-M8N provides high-accuracy location tracking with fast GPS lock-on times, while the SIM900A enables real-time data transmission over cellular networks. This potent combination allows the wearable to pinpoint the user's location and send emergency alerts with crucial GPS coordinates, facilitating a swift response during critical situations.</a:t>
            </a:r>
          </a:p>
        </p:txBody>
      </p:sp>
      <p:sp>
        <p:nvSpPr>
          <p:cNvPr name="TextBox 20" id="20"/>
          <p:cNvSpPr txBox="true"/>
          <p:nvPr/>
        </p:nvSpPr>
        <p:spPr>
          <a:xfrm rot="0">
            <a:off x="8317759" y="2354470"/>
            <a:ext cx="4347185" cy="3076869"/>
          </a:xfrm>
          <a:prstGeom prst="rect">
            <a:avLst/>
          </a:prstGeom>
        </p:spPr>
        <p:txBody>
          <a:bodyPr anchor="t" rtlCol="false" tIns="0" lIns="0" bIns="0" rIns="0">
            <a:spAutoFit/>
          </a:bodyPr>
          <a:lstStyle/>
          <a:p>
            <a:pPr algn="r" marL="0" indent="0" lvl="0">
              <a:lnSpc>
                <a:spcPts val="2083"/>
              </a:lnSpc>
              <a:spcBef>
                <a:spcPct val="0"/>
              </a:spcBef>
            </a:pPr>
            <a:r>
              <a:rPr lang="en-US" sz="1488">
                <a:solidFill>
                  <a:srgbClr val="000000"/>
                </a:solidFill>
                <a:latin typeface="Poppins Light"/>
              </a:rPr>
              <a:t>The core of this wearable is a dynamic duo: the MAX3102 heart rate sensor and the MPU-6050 motion processing unit. The MAX3102, a vital component, meticulously tracks your heart rate, a crucial indicator of your health and potential stress levels. The MPU-6050, its partner in protection, precisely measures your movements and orientation. This combined data becomes a rich treasure trove of information, fueling the wearable's security features and well-being monitoring functionalities.</a:t>
            </a:r>
          </a:p>
        </p:txBody>
      </p:sp>
      <p:sp>
        <p:nvSpPr>
          <p:cNvPr name="TextBox 21" id="21"/>
          <p:cNvSpPr txBox="true"/>
          <p:nvPr/>
        </p:nvSpPr>
        <p:spPr>
          <a:xfrm rot="0">
            <a:off x="2930522" y="1534304"/>
            <a:ext cx="4140625" cy="848741"/>
          </a:xfrm>
          <a:prstGeom prst="rect">
            <a:avLst/>
          </a:prstGeom>
        </p:spPr>
        <p:txBody>
          <a:bodyPr anchor="t" rtlCol="false" tIns="0" lIns="0" bIns="0" rIns="0">
            <a:spAutoFit/>
          </a:bodyPr>
          <a:lstStyle/>
          <a:p>
            <a:pPr algn="r">
              <a:lnSpc>
                <a:spcPts val="3232"/>
              </a:lnSpc>
            </a:pPr>
            <a:r>
              <a:rPr lang="en-US" sz="3200">
                <a:solidFill>
                  <a:srgbClr val="000000"/>
                </a:solidFill>
                <a:latin typeface="Poppins Medium Heavy"/>
              </a:rPr>
              <a:t>ESP 32 MICROCONTROLLER</a:t>
            </a:r>
          </a:p>
        </p:txBody>
      </p:sp>
      <p:sp>
        <p:nvSpPr>
          <p:cNvPr name="TextBox 22" id="22"/>
          <p:cNvSpPr txBox="true"/>
          <p:nvPr/>
        </p:nvSpPr>
        <p:spPr>
          <a:xfrm rot="0">
            <a:off x="2934889" y="2354470"/>
            <a:ext cx="4347185" cy="3076869"/>
          </a:xfrm>
          <a:prstGeom prst="rect">
            <a:avLst/>
          </a:prstGeom>
        </p:spPr>
        <p:txBody>
          <a:bodyPr anchor="t" rtlCol="false" tIns="0" lIns="0" bIns="0" rIns="0">
            <a:spAutoFit/>
          </a:bodyPr>
          <a:lstStyle/>
          <a:p>
            <a:pPr algn="r" marL="0" indent="0" lvl="0">
              <a:lnSpc>
                <a:spcPts val="2083"/>
              </a:lnSpc>
              <a:spcBef>
                <a:spcPct val="0"/>
              </a:spcBef>
            </a:pPr>
            <a:r>
              <a:rPr lang="en-US" sz="1488">
                <a:solidFill>
                  <a:srgbClr val="000000"/>
                </a:solidFill>
                <a:latin typeface="Poppins Light"/>
              </a:rPr>
              <a:t>The ESP32 is a series of powerful, yet affordable microcontrollers designed for projects that connect to the internet. They come with built-in Wi-Fi and Bluetooth connectivity, allowing them to wirelessly transmit data or act as a receiver. ESP32s are popular for Internet of Things (IoT) applications because they're low-power and have features like sleep modes to conserve battery life. They're also versatile with built-in memory and processing power enabling them to handle complex tasks.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820386"/>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sz="11930">
                <a:solidFill>
                  <a:srgbClr val="FFFFFF"/>
                </a:solidFill>
                <a:latin typeface="Poppins Medium Bold"/>
              </a:rPr>
              <a:t>DESIGN </a:t>
            </a:r>
          </a:p>
        </p:txBody>
      </p:sp>
      <p:sp>
        <p:nvSpPr>
          <p:cNvPr name="TextBox 5" id="5"/>
          <p:cNvSpPr txBox="true"/>
          <p:nvPr/>
        </p:nvSpPr>
        <p:spPr>
          <a:xfrm rot="0">
            <a:off x="680250" y="2683586"/>
            <a:ext cx="17078406" cy="6825239"/>
          </a:xfrm>
          <a:prstGeom prst="rect">
            <a:avLst/>
          </a:prstGeom>
        </p:spPr>
        <p:txBody>
          <a:bodyPr anchor="t" rtlCol="false" tIns="0" lIns="0" bIns="0" rIns="0">
            <a:spAutoFit/>
          </a:bodyPr>
          <a:lstStyle/>
          <a:p>
            <a:pPr>
              <a:lnSpc>
                <a:spcPts val="2895"/>
              </a:lnSpc>
            </a:pPr>
            <a:r>
              <a:rPr lang="en-US" sz="2227">
                <a:solidFill>
                  <a:srgbClr val="10B5BF"/>
                </a:solidFill>
                <a:latin typeface="Poppins Light"/>
              </a:rPr>
              <a:t>Concept: The Discreet Guardian is a multi-sensory wearable device designed for the safety of women and girls. It p</a:t>
            </a:r>
            <a:r>
              <a:rPr lang="en-US" sz="2227">
                <a:solidFill>
                  <a:srgbClr val="10B5BF"/>
                </a:solidFill>
                <a:latin typeface="Poppins Light"/>
              </a:rPr>
              <a:t>rioritizes user comfort and style, blending seamlessly into daily wear as a bracelet, pendant, or even a hairclip.</a:t>
            </a:r>
          </a:p>
          <a:p>
            <a:pPr>
              <a:lnSpc>
                <a:spcPts val="2895"/>
              </a:lnSpc>
            </a:pPr>
            <a:r>
              <a:rPr lang="en-US" sz="2227">
                <a:solidFill>
                  <a:srgbClr val="10B5BF"/>
                </a:solidFill>
                <a:latin typeface="Poppins Light"/>
              </a:rPr>
              <a:t>Components:</a:t>
            </a:r>
          </a:p>
          <a:p>
            <a:pPr marL="480847" indent="-240424" lvl="1">
              <a:lnSpc>
                <a:spcPts val="2895"/>
              </a:lnSpc>
              <a:buFont typeface="Arial"/>
              <a:buChar char="•"/>
            </a:pPr>
            <a:r>
              <a:rPr lang="en-US" sz="2227">
                <a:solidFill>
                  <a:srgbClr val="10B5BF"/>
                </a:solidFill>
                <a:latin typeface="Poppins Light"/>
              </a:rPr>
              <a:t>Microcontroller: The brain of the device, responsible for processing sensor data and triggering actions.</a:t>
            </a:r>
          </a:p>
          <a:p>
            <a:pPr marL="480847" indent="-240424" lvl="1">
              <a:lnSpc>
                <a:spcPts val="2895"/>
              </a:lnSpc>
              <a:buFont typeface="Arial"/>
              <a:buChar char="•"/>
            </a:pPr>
            <a:r>
              <a:rPr lang="en-US" sz="2227">
                <a:solidFill>
                  <a:srgbClr val="10B5BF"/>
                </a:solidFill>
                <a:latin typeface="Poppins Light"/>
              </a:rPr>
              <a:t>Heart Rate Sensor: Monitors the wearer's heart rate in real-time.</a:t>
            </a:r>
          </a:p>
          <a:p>
            <a:pPr marL="480847" indent="-240424" lvl="1">
              <a:lnSpc>
                <a:spcPts val="2895"/>
              </a:lnSpc>
              <a:buFont typeface="Arial"/>
              <a:buChar char="•"/>
            </a:pPr>
            <a:r>
              <a:rPr lang="en-US" sz="2227">
                <a:solidFill>
                  <a:srgbClr val="10B5BF"/>
                </a:solidFill>
                <a:latin typeface="Poppins Light"/>
              </a:rPr>
              <a:t>Accelerometer: Detects sudden changes in motion, crucial for fall detection.</a:t>
            </a:r>
          </a:p>
          <a:p>
            <a:pPr marL="480847" indent="-240424" lvl="1">
              <a:lnSpc>
                <a:spcPts val="2895"/>
              </a:lnSpc>
              <a:buFont typeface="Arial"/>
              <a:buChar char="•"/>
            </a:pPr>
            <a:r>
              <a:rPr lang="en-US" sz="2227">
                <a:solidFill>
                  <a:srgbClr val="10B5BF"/>
                </a:solidFill>
                <a:latin typeface="Poppins Light"/>
              </a:rPr>
              <a:t>Microphone (Optional): Records audio for a brief period upon fall detection, providing context for emergency responders.</a:t>
            </a:r>
          </a:p>
          <a:p>
            <a:pPr marL="480847" indent="-240424" lvl="1">
              <a:lnSpc>
                <a:spcPts val="2895"/>
              </a:lnSpc>
              <a:buFont typeface="Arial"/>
              <a:buChar char="•"/>
            </a:pPr>
            <a:r>
              <a:rPr lang="en-US" sz="2227">
                <a:solidFill>
                  <a:srgbClr val="10B5BF"/>
                </a:solidFill>
                <a:latin typeface="Poppins Light"/>
              </a:rPr>
              <a:t>GPS Module: Tracks the wearer's location and transmits it upon button press.</a:t>
            </a:r>
          </a:p>
          <a:p>
            <a:pPr marL="480847" indent="-240424" lvl="1">
              <a:lnSpc>
                <a:spcPts val="2895"/>
              </a:lnSpc>
              <a:buFont typeface="Arial"/>
              <a:buChar char="•"/>
            </a:pPr>
            <a:r>
              <a:rPr lang="en-US" sz="2227">
                <a:solidFill>
                  <a:srgbClr val="10B5BF"/>
                </a:solidFill>
                <a:latin typeface="Poppins Light"/>
              </a:rPr>
              <a:t>Battery: Provides power for continuous operation.</a:t>
            </a:r>
          </a:p>
          <a:p>
            <a:pPr marL="480847" indent="-240424" lvl="1">
              <a:lnSpc>
                <a:spcPts val="2895"/>
              </a:lnSpc>
              <a:buFont typeface="Arial"/>
              <a:buChar char="•"/>
            </a:pPr>
            <a:r>
              <a:rPr lang="en-US" sz="2227">
                <a:solidFill>
                  <a:srgbClr val="10B5BF"/>
                </a:solidFill>
                <a:latin typeface="Poppins Light"/>
              </a:rPr>
              <a:t>Communication Module (GSM/GPRS): Enables real-time data transmission (alerts, location) over cellular networks. (May vary depending on the chosen communication protocol)</a:t>
            </a:r>
          </a:p>
          <a:p>
            <a:pPr marL="480847" indent="-240424" lvl="1">
              <a:lnSpc>
                <a:spcPts val="2895"/>
              </a:lnSpc>
              <a:buFont typeface="Arial"/>
              <a:buChar char="•"/>
            </a:pPr>
            <a:r>
              <a:rPr lang="en-US" sz="2227">
                <a:solidFill>
                  <a:srgbClr val="10B5BF"/>
                </a:solidFill>
                <a:latin typeface="Poppins Light"/>
              </a:rPr>
              <a:t>Dis</a:t>
            </a:r>
            <a:r>
              <a:rPr lang="en-US" sz="2227">
                <a:solidFill>
                  <a:srgbClr val="10B5BF"/>
                </a:solidFill>
                <a:latin typeface="Poppins Light"/>
              </a:rPr>
              <a:t>creet Housing: Ensures comfortable wear and blends into everyday accessories.</a:t>
            </a:r>
          </a:p>
          <a:p>
            <a:pPr>
              <a:lnSpc>
                <a:spcPts val="2895"/>
              </a:lnSpc>
            </a:pPr>
            <a:r>
              <a:rPr lang="en-US" sz="2227">
                <a:solidFill>
                  <a:srgbClr val="10B5BF"/>
                </a:solidFill>
                <a:latin typeface="Poppins Light"/>
              </a:rPr>
              <a:t>Additional Considerations:</a:t>
            </a:r>
          </a:p>
          <a:p>
            <a:pPr marL="480847" indent="-240424" lvl="1">
              <a:lnSpc>
                <a:spcPts val="2895"/>
              </a:lnSpc>
              <a:buFont typeface="Arial"/>
              <a:buChar char="•"/>
            </a:pPr>
            <a:r>
              <a:rPr lang="en-US" sz="2227">
                <a:solidFill>
                  <a:srgbClr val="10B5BF"/>
                </a:solidFill>
                <a:latin typeface="Poppins Light"/>
              </a:rPr>
              <a:t>Low Power Consumption: Optimizing power usage allows for extended battery life.</a:t>
            </a:r>
          </a:p>
          <a:p>
            <a:pPr marL="480847" indent="-240424" lvl="1">
              <a:lnSpc>
                <a:spcPts val="2895"/>
              </a:lnSpc>
              <a:buFont typeface="Arial"/>
              <a:buChar char="•"/>
            </a:pPr>
            <a:r>
              <a:rPr lang="en-US" sz="2227">
                <a:solidFill>
                  <a:srgbClr val="10B5BF"/>
                </a:solidFill>
                <a:latin typeface="Poppins Light"/>
              </a:rPr>
              <a:t>Data Security: Implementing robust encryption to safeguard user data.</a:t>
            </a:r>
          </a:p>
          <a:p>
            <a:pPr marL="480847" indent="-240424" lvl="1">
              <a:lnSpc>
                <a:spcPts val="2895"/>
              </a:lnSpc>
              <a:buFont typeface="Arial"/>
              <a:buChar char="•"/>
            </a:pPr>
            <a:r>
              <a:rPr lang="en-US" sz="2227">
                <a:solidFill>
                  <a:srgbClr val="10B5BF"/>
                </a:solidFill>
                <a:latin typeface="Poppins Light"/>
              </a:rPr>
              <a:t>Alert Discreetness: Providing silent notification options alongside sending alerts to pre-designated contacts.</a:t>
            </a:r>
          </a:p>
          <a:p>
            <a:pPr marL="480847" indent="-240424" lvl="1">
              <a:lnSpc>
                <a:spcPts val="2895"/>
              </a:lnSpc>
              <a:buFont typeface="Arial"/>
              <a:buChar char="•"/>
            </a:pPr>
            <a:r>
              <a:rPr lang="en-US" sz="2227">
                <a:solidFill>
                  <a:srgbClr val="10B5BF"/>
                </a:solidFill>
                <a:latin typeface="Poppins Light"/>
              </a:rPr>
              <a:t>User Interface: A simple button press or intuitive gestures to activate location sharing or trigger emergency alerts.</a:t>
            </a:r>
          </a:p>
          <a:p>
            <a:pPr marL="0" indent="0" lvl="0">
              <a:lnSpc>
                <a:spcPts val="2895"/>
              </a:lnSpc>
              <a:spcBef>
                <a:spcPct val="0"/>
              </a:spcBef>
            </a:pPr>
          </a:p>
        </p:txBody>
      </p:sp>
      <p:sp>
        <p:nvSpPr>
          <p:cNvPr name="AutoShape 6" id="6"/>
          <p:cNvSpPr/>
          <p:nvPr/>
        </p:nvSpPr>
        <p:spPr>
          <a:xfrm>
            <a:off x="5802686" y="2407471"/>
            <a:ext cx="6682629" cy="0"/>
          </a:xfrm>
          <a:prstGeom prst="line">
            <a:avLst/>
          </a:prstGeom>
          <a:ln cap="rnd" w="19050">
            <a:solidFill>
              <a:srgbClr val="FFFFFF"/>
            </a:solidFill>
            <a:prstDash val="solid"/>
            <a:headEnd type="none" len="sm" w="sm"/>
            <a:tailEnd type="none" len="sm" w="sm"/>
          </a:ln>
        </p:spPr>
      </p:sp>
    </p:spTree>
  </p:cSld>
  <p:clrMapOvr>
    <a:masterClrMapping/>
  </p:clrMapOvr>
  <p:transition spd="fast">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97949"/>
            <a:ext cx="7872420" cy="6285919"/>
            <a:chOff x="0" y="0"/>
            <a:chExt cx="2250237" cy="1796755"/>
          </a:xfrm>
        </p:grpSpPr>
        <p:sp>
          <p:nvSpPr>
            <p:cNvPr name="Freeform 4" id="4"/>
            <p:cNvSpPr/>
            <p:nvPr/>
          </p:nvSpPr>
          <p:spPr>
            <a:xfrm flipH="false" flipV="false" rot="0">
              <a:off x="0" y="0"/>
              <a:ext cx="2250237" cy="1796755"/>
            </a:xfrm>
            <a:custGeom>
              <a:avLst/>
              <a:gdLst/>
              <a:ahLst/>
              <a:cxnLst/>
              <a:rect r="r" b="b" t="t" l="l"/>
              <a:pathLst>
                <a:path h="1796755" w="2250237">
                  <a:moveTo>
                    <a:pt x="50155" y="0"/>
                  </a:moveTo>
                  <a:lnTo>
                    <a:pt x="2200083" y="0"/>
                  </a:lnTo>
                  <a:cubicBezTo>
                    <a:pt x="2227782" y="0"/>
                    <a:pt x="2250237" y="22455"/>
                    <a:pt x="2250237" y="50155"/>
                  </a:cubicBezTo>
                  <a:lnTo>
                    <a:pt x="2250237" y="1746601"/>
                  </a:lnTo>
                  <a:cubicBezTo>
                    <a:pt x="2250237" y="1774300"/>
                    <a:pt x="2227782" y="1796755"/>
                    <a:pt x="2200083" y="1796755"/>
                  </a:cubicBezTo>
                  <a:lnTo>
                    <a:pt x="50155" y="1796755"/>
                  </a:lnTo>
                  <a:cubicBezTo>
                    <a:pt x="36853" y="1796755"/>
                    <a:pt x="24096" y="1791471"/>
                    <a:pt x="14690" y="1782065"/>
                  </a:cubicBezTo>
                  <a:cubicBezTo>
                    <a:pt x="5284" y="1772659"/>
                    <a:pt x="0" y="1759902"/>
                    <a:pt x="0" y="1746601"/>
                  </a:cubicBezTo>
                  <a:lnTo>
                    <a:pt x="0" y="50155"/>
                  </a:lnTo>
                  <a:cubicBezTo>
                    <a:pt x="0" y="22455"/>
                    <a:pt x="22455" y="0"/>
                    <a:pt x="50155" y="0"/>
                  </a:cubicBezTo>
                  <a:close/>
                </a:path>
              </a:pathLst>
            </a:custGeom>
            <a:solidFill>
              <a:srgbClr val="10B5BF"/>
            </a:solidFill>
          </p:spPr>
        </p:sp>
        <p:sp>
          <p:nvSpPr>
            <p:cNvPr name="TextBox 5" id="5"/>
            <p:cNvSpPr txBox="true"/>
            <p:nvPr/>
          </p:nvSpPr>
          <p:spPr>
            <a:xfrm>
              <a:off x="0" y="-47625"/>
              <a:ext cx="2250237" cy="184438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364766" y="777158"/>
            <a:ext cx="7200288" cy="5727501"/>
          </a:xfrm>
          <a:custGeom>
            <a:avLst/>
            <a:gdLst/>
            <a:ahLst/>
            <a:cxnLst/>
            <a:rect r="r" b="b" t="t" l="l"/>
            <a:pathLst>
              <a:path h="5727501" w="7200288">
                <a:moveTo>
                  <a:pt x="0" y="0"/>
                </a:moveTo>
                <a:lnTo>
                  <a:pt x="7200288" y="0"/>
                </a:lnTo>
                <a:lnTo>
                  <a:pt x="7200288" y="5727501"/>
                </a:lnTo>
                <a:lnTo>
                  <a:pt x="0" y="5727501"/>
                </a:lnTo>
                <a:lnTo>
                  <a:pt x="0" y="0"/>
                </a:lnTo>
                <a:close/>
              </a:path>
            </a:pathLst>
          </a:custGeom>
          <a:blipFill>
            <a:blip r:embed="rId4"/>
            <a:stretch>
              <a:fillRect l="0" t="0" r="0" b="0"/>
            </a:stretch>
          </a:blipFill>
        </p:spPr>
      </p:sp>
      <p:grpSp>
        <p:nvGrpSpPr>
          <p:cNvPr name="Group 7" id="7"/>
          <p:cNvGrpSpPr/>
          <p:nvPr/>
        </p:nvGrpSpPr>
        <p:grpSpPr>
          <a:xfrm rot="0">
            <a:off x="5741628" y="1350792"/>
            <a:ext cx="1496349" cy="1414963"/>
            <a:chOff x="0" y="0"/>
            <a:chExt cx="394100" cy="372665"/>
          </a:xfrm>
        </p:grpSpPr>
        <p:sp>
          <p:nvSpPr>
            <p:cNvPr name="Freeform 8" id="8"/>
            <p:cNvSpPr/>
            <p:nvPr/>
          </p:nvSpPr>
          <p:spPr>
            <a:xfrm flipH="false" flipV="false" rot="0">
              <a:off x="0" y="0"/>
              <a:ext cx="394100" cy="372665"/>
            </a:xfrm>
            <a:custGeom>
              <a:avLst/>
              <a:gdLst/>
              <a:ahLst/>
              <a:cxnLst/>
              <a:rect r="r" b="b" t="t" l="l"/>
              <a:pathLst>
                <a:path h="372665" w="394100">
                  <a:moveTo>
                    <a:pt x="186333" y="0"/>
                  </a:moveTo>
                  <a:lnTo>
                    <a:pt x="207768" y="0"/>
                  </a:lnTo>
                  <a:cubicBezTo>
                    <a:pt x="257186" y="0"/>
                    <a:pt x="304581" y="19631"/>
                    <a:pt x="339525" y="54576"/>
                  </a:cubicBezTo>
                  <a:cubicBezTo>
                    <a:pt x="374469" y="89520"/>
                    <a:pt x="394100" y="136914"/>
                    <a:pt x="394100" y="186333"/>
                  </a:cubicBezTo>
                  <a:lnTo>
                    <a:pt x="394100" y="186333"/>
                  </a:lnTo>
                  <a:cubicBezTo>
                    <a:pt x="394100" y="235751"/>
                    <a:pt x="374469" y="283145"/>
                    <a:pt x="339525" y="318090"/>
                  </a:cubicBezTo>
                  <a:cubicBezTo>
                    <a:pt x="304581" y="353034"/>
                    <a:pt x="257186" y="372665"/>
                    <a:pt x="207768" y="372665"/>
                  </a:cubicBezTo>
                  <a:lnTo>
                    <a:pt x="186333" y="372665"/>
                  </a:lnTo>
                  <a:cubicBezTo>
                    <a:pt x="136914" y="372665"/>
                    <a:pt x="89520" y="353034"/>
                    <a:pt x="54576" y="318090"/>
                  </a:cubicBezTo>
                  <a:cubicBezTo>
                    <a:pt x="19631" y="283145"/>
                    <a:pt x="0" y="235751"/>
                    <a:pt x="0" y="186333"/>
                  </a:cubicBezTo>
                  <a:lnTo>
                    <a:pt x="0" y="186333"/>
                  </a:lnTo>
                  <a:cubicBezTo>
                    <a:pt x="0" y="136914"/>
                    <a:pt x="19631" y="89520"/>
                    <a:pt x="54576" y="54576"/>
                  </a:cubicBezTo>
                  <a:cubicBezTo>
                    <a:pt x="89520" y="19631"/>
                    <a:pt x="136914" y="0"/>
                    <a:pt x="186333" y="0"/>
                  </a:cubicBezTo>
                  <a:close/>
                </a:path>
              </a:pathLst>
            </a:custGeom>
            <a:solidFill>
              <a:srgbClr val="3F9DDB"/>
            </a:solidFill>
          </p:spPr>
        </p:sp>
        <p:sp>
          <p:nvSpPr>
            <p:cNvPr name="TextBox 9" id="9"/>
            <p:cNvSpPr txBox="true"/>
            <p:nvPr/>
          </p:nvSpPr>
          <p:spPr>
            <a:xfrm>
              <a:off x="0" y="-47625"/>
              <a:ext cx="394100" cy="42029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3440017" y="7209281"/>
            <a:ext cx="3049786" cy="580390"/>
          </a:xfrm>
          <a:prstGeom prst="rect">
            <a:avLst/>
          </a:prstGeom>
        </p:spPr>
        <p:txBody>
          <a:bodyPr anchor="t" rtlCol="false" tIns="0" lIns="0" bIns="0" rIns="0">
            <a:spAutoFit/>
          </a:bodyPr>
          <a:lstStyle/>
          <a:p>
            <a:pPr algn="ctr">
              <a:lnSpc>
                <a:spcPts val="4759"/>
              </a:lnSpc>
            </a:pPr>
            <a:r>
              <a:rPr lang="en-US" sz="3399">
                <a:solidFill>
                  <a:srgbClr val="FFFFFF"/>
                </a:solidFill>
                <a:latin typeface="Poppins Light"/>
              </a:rPr>
              <a:t>Block Diagram</a:t>
            </a:r>
          </a:p>
        </p:txBody>
      </p:sp>
      <p:grpSp>
        <p:nvGrpSpPr>
          <p:cNvPr name="Group 11" id="11"/>
          <p:cNvGrpSpPr/>
          <p:nvPr/>
        </p:nvGrpSpPr>
        <p:grpSpPr>
          <a:xfrm rot="0">
            <a:off x="9609388" y="2767050"/>
            <a:ext cx="7872420" cy="6285919"/>
            <a:chOff x="0" y="0"/>
            <a:chExt cx="2250237" cy="1796755"/>
          </a:xfrm>
        </p:grpSpPr>
        <p:sp>
          <p:nvSpPr>
            <p:cNvPr name="Freeform 12" id="12"/>
            <p:cNvSpPr/>
            <p:nvPr/>
          </p:nvSpPr>
          <p:spPr>
            <a:xfrm flipH="false" flipV="false" rot="0">
              <a:off x="0" y="0"/>
              <a:ext cx="2250237" cy="1796755"/>
            </a:xfrm>
            <a:custGeom>
              <a:avLst/>
              <a:gdLst/>
              <a:ahLst/>
              <a:cxnLst/>
              <a:rect r="r" b="b" t="t" l="l"/>
              <a:pathLst>
                <a:path h="1796755" w="2250237">
                  <a:moveTo>
                    <a:pt x="50155" y="0"/>
                  </a:moveTo>
                  <a:lnTo>
                    <a:pt x="2200083" y="0"/>
                  </a:lnTo>
                  <a:cubicBezTo>
                    <a:pt x="2227782" y="0"/>
                    <a:pt x="2250237" y="22455"/>
                    <a:pt x="2250237" y="50155"/>
                  </a:cubicBezTo>
                  <a:lnTo>
                    <a:pt x="2250237" y="1746601"/>
                  </a:lnTo>
                  <a:cubicBezTo>
                    <a:pt x="2250237" y="1774300"/>
                    <a:pt x="2227782" y="1796755"/>
                    <a:pt x="2200083" y="1796755"/>
                  </a:cubicBezTo>
                  <a:lnTo>
                    <a:pt x="50155" y="1796755"/>
                  </a:lnTo>
                  <a:cubicBezTo>
                    <a:pt x="36853" y="1796755"/>
                    <a:pt x="24096" y="1791471"/>
                    <a:pt x="14690" y="1782065"/>
                  </a:cubicBezTo>
                  <a:cubicBezTo>
                    <a:pt x="5284" y="1772659"/>
                    <a:pt x="0" y="1759902"/>
                    <a:pt x="0" y="1746601"/>
                  </a:cubicBezTo>
                  <a:lnTo>
                    <a:pt x="0" y="50155"/>
                  </a:lnTo>
                  <a:cubicBezTo>
                    <a:pt x="0" y="22455"/>
                    <a:pt x="22455" y="0"/>
                    <a:pt x="50155" y="0"/>
                  </a:cubicBezTo>
                  <a:close/>
                </a:path>
              </a:pathLst>
            </a:custGeom>
            <a:solidFill>
              <a:srgbClr val="10B5BF"/>
            </a:solidFill>
          </p:spPr>
        </p:sp>
        <p:sp>
          <p:nvSpPr>
            <p:cNvPr name="TextBox 13" id="13"/>
            <p:cNvSpPr txBox="true"/>
            <p:nvPr/>
          </p:nvSpPr>
          <p:spPr>
            <a:xfrm>
              <a:off x="0" y="-47625"/>
              <a:ext cx="2250237" cy="1844380"/>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0495875" y="2840708"/>
            <a:ext cx="6100295" cy="6083208"/>
          </a:xfrm>
          <a:custGeom>
            <a:avLst/>
            <a:gdLst/>
            <a:ahLst/>
            <a:cxnLst/>
            <a:rect r="r" b="b" t="t" l="l"/>
            <a:pathLst>
              <a:path h="6083208" w="6100295">
                <a:moveTo>
                  <a:pt x="0" y="0"/>
                </a:moveTo>
                <a:lnTo>
                  <a:pt x="6100296" y="0"/>
                </a:lnTo>
                <a:lnTo>
                  <a:pt x="6100296" y="6083208"/>
                </a:lnTo>
                <a:lnTo>
                  <a:pt x="0" y="6083208"/>
                </a:lnTo>
                <a:lnTo>
                  <a:pt x="0" y="0"/>
                </a:lnTo>
                <a:close/>
              </a:path>
            </a:pathLst>
          </a:custGeom>
          <a:blipFill>
            <a:blip r:embed="rId5"/>
            <a:stretch>
              <a:fillRect l="0" t="0" r="0" b="0"/>
            </a:stretch>
          </a:blipFill>
        </p:spPr>
      </p:sp>
      <p:sp>
        <p:nvSpPr>
          <p:cNvPr name="TextBox 15" id="15"/>
          <p:cNvSpPr txBox="true"/>
          <p:nvPr/>
        </p:nvSpPr>
        <p:spPr>
          <a:xfrm rot="0">
            <a:off x="12109407" y="9461347"/>
            <a:ext cx="28723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Poppins Light"/>
              </a:rPr>
              <a:t>Flow Diagram</a:t>
            </a:r>
          </a:p>
        </p:txBody>
      </p:sp>
      <p:sp>
        <p:nvSpPr>
          <p:cNvPr name="TextBox 16" id="16"/>
          <p:cNvSpPr txBox="true"/>
          <p:nvPr/>
        </p:nvSpPr>
        <p:spPr>
          <a:xfrm rot="0">
            <a:off x="5741628" y="1710719"/>
            <a:ext cx="1548309" cy="657010"/>
          </a:xfrm>
          <a:prstGeom prst="rect">
            <a:avLst/>
          </a:prstGeom>
        </p:spPr>
        <p:txBody>
          <a:bodyPr anchor="t" rtlCol="false" tIns="0" lIns="0" bIns="0" rIns="0">
            <a:spAutoFit/>
          </a:bodyPr>
          <a:lstStyle/>
          <a:p>
            <a:pPr algn="ctr">
              <a:lnSpc>
                <a:spcPts val="2636"/>
              </a:lnSpc>
            </a:pPr>
            <a:r>
              <a:rPr lang="en-US" sz="1883">
                <a:solidFill>
                  <a:srgbClr val="000000"/>
                </a:solidFill>
                <a:latin typeface="Canva Sans Bold"/>
              </a:rPr>
              <a:t>MPU6050</a:t>
            </a:r>
          </a:p>
          <a:p>
            <a:pPr algn="ctr">
              <a:lnSpc>
                <a:spcPts val="2636"/>
              </a:lnSpc>
            </a:pPr>
            <a:r>
              <a:rPr lang="en-US" sz="1883">
                <a:solidFill>
                  <a:srgbClr val="000000"/>
                </a:solidFill>
                <a:latin typeface="Canva Sans Bold"/>
              </a:rPr>
              <a:t> &amp; MAX30102</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DAGBzzrGW5U</dc:identifier>
  <dcterms:modified xsi:type="dcterms:W3CDTF">2011-08-01T06:04:30Z</dcterms:modified>
  <cp:revision>1</cp:revision>
  <dc:title>Ecsc-44_Minor Project Presentation</dc:title>
</cp:coreProperties>
</file>